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71" r:id="rId5"/>
    <p:sldId id="262" r:id="rId6"/>
    <p:sldId id="258" r:id="rId7"/>
    <p:sldId id="259" r:id="rId8"/>
    <p:sldId id="260" r:id="rId9"/>
    <p:sldId id="263" r:id="rId10"/>
    <p:sldId id="261" r:id="rId11"/>
    <p:sldId id="272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Desktop\&#1058;&#1072;&#1073;&#1083;&#1080;&#1094;&#1072;%2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Desktop\&#1058;&#1072;&#1073;&#1083;&#1080;&#1094;&#1072;%20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tina.MN\AppData\Local\Microsoft\Windows\Temporary%20Internet%20Files\Content.Outlook\1ADU560T\&#1058;&#1072;&#1073;&#1083;&#1080;&#1094;&#1072;%201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 структура финансирования Программы на 2014 год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30"/>
      <c:rotY val="145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46874513110719"/>
          <c:y val="0.16523962792306815"/>
          <c:w val="0.80904308610138254"/>
          <c:h val="0.73731302789011721"/>
        </c:manualLayout>
      </c:layout>
      <c:pie3DChart>
        <c:varyColors val="1"/>
        <c:ser>
          <c:idx val="0"/>
          <c:order val="0"/>
          <c:tx>
            <c:strRef>
              <c:f>Всего!$B$9</c:f>
              <c:strCache>
                <c:ptCount val="1"/>
                <c:pt idx="0">
                  <c:v>Плановый объем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explosion val="3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5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24464578314378296"/>
                  <c:y val="-5.1457735198523188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Федеральный бюджет - 2 881,9 млн. рублей;</a:t>
                    </a:r>
                  </a:p>
                  <a:p>
                    <a:r>
                      <a:rPr lang="ru-RU" baseline="0" dirty="0"/>
                      <a:t>68,8%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815484970911223"/>
                  <c:y val="-1.339366763010888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Региональные</a:t>
                    </a:r>
                    <a:r>
                      <a:rPr lang="ru-RU" baseline="0"/>
                      <a:t> бюджеты - 1 269,4 млн. рублей;</a:t>
                    </a:r>
                  </a:p>
                  <a:p>
                    <a:r>
                      <a:rPr lang="ru-RU" baseline="0"/>
                      <a:t>30,3%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946201277341694E-2"/>
                  <c:y val="3.36281632528466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Внебюджетные</a:t>
                    </a:r>
                    <a:r>
                      <a:rPr lang="ru-RU" baseline="0" dirty="0"/>
                      <a:t> источники - 34,8 млн. рублей;</a:t>
                    </a:r>
                  </a:p>
                  <a:p>
                    <a:r>
                      <a:rPr lang="ru-RU" baseline="0" dirty="0" smtClean="0"/>
                      <a:t>0,8%</a:t>
                    </a:r>
                    <a:endParaRPr lang="ru-RU" baseline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Всего!$A$10:$A$12</c:f>
              <c:strCache>
                <c:ptCount val="3"/>
                <c:pt idx="0">
                  <c:v>ФБ</c:v>
                </c:pt>
                <c:pt idx="1">
                  <c:v>РБ</c:v>
                </c:pt>
                <c:pt idx="2">
                  <c:v>ВБИ</c:v>
                </c:pt>
              </c:strCache>
            </c:strRef>
          </c:cat>
          <c:val>
            <c:numRef>
              <c:f>Всего!$C$10:$C$12</c:f>
              <c:numCache>
                <c:formatCode>0.0%</c:formatCode>
                <c:ptCount val="3"/>
                <c:pt idx="0">
                  <c:v>0.68845236291773038</c:v>
                </c:pt>
                <c:pt idx="1">
                  <c:v>0.30323347480810897</c:v>
                </c:pt>
                <c:pt idx="2">
                  <c:v>8.3141622741605917E-3</c:v>
                </c:pt>
              </c:numCache>
            </c:numRef>
          </c:val>
        </c:ser>
        <c:ser>
          <c:idx val="1"/>
          <c:order val="1"/>
          <c:tx>
            <c:strRef>
              <c:f>Всего!$D$9</c:f>
              <c:strCache>
                <c:ptCount val="1"/>
                <c:pt idx="0">
                  <c:v>Фактический объем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Всего!$A$10:$A$12</c:f>
              <c:strCache>
                <c:ptCount val="3"/>
                <c:pt idx="0">
                  <c:v>ФБ</c:v>
                </c:pt>
                <c:pt idx="1">
                  <c:v>РБ</c:v>
                </c:pt>
                <c:pt idx="2">
                  <c:v>ВБИ</c:v>
                </c:pt>
              </c:strCache>
            </c:strRef>
          </c:cat>
          <c:val>
            <c:numRef>
              <c:f>Всего!$D$10:$D$12</c:f>
              <c:numCache>
                <c:formatCode>#,##0.0</c:formatCode>
                <c:ptCount val="3"/>
                <c:pt idx="0">
                  <c:v>2628.9913655000005</c:v>
                </c:pt>
                <c:pt idx="1">
                  <c:v>3229.7145340099996</c:v>
                </c:pt>
                <c:pt idx="2">
                  <c:v>0.58099999999999996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Фактическая структура финансирования Программы за 2014 год</a:t>
            </a:r>
          </a:p>
        </c:rich>
      </c:tx>
      <c:layout>
        <c:manualLayout>
          <c:xMode val="edge"/>
          <c:yMode val="edge"/>
          <c:x val="0.13083183161523432"/>
          <c:y val="1.4427853955065122E-2"/>
        </c:manualLayout>
      </c:layout>
      <c:overlay val="0"/>
      <c:spPr>
        <a:noFill/>
        <a:ln w="25400">
          <a:noFill/>
        </a:ln>
      </c:spPr>
    </c:title>
    <c:autoTitleDeleted val="0"/>
    <c:view3D>
      <c:rotX val="30"/>
      <c:rotY val="14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20796671108623"/>
          <c:y val="0.2233288847778532"/>
          <c:w val="0.75255109750731786"/>
          <c:h val="0.62656596327990377"/>
        </c:manualLayout>
      </c:layout>
      <c:pie3DChart>
        <c:varyColors val="1"/>
        <c:ser>
          <c:idx val="0"/>
          <c:order val="0"/>
          <c:tx>
            <c:strRef>
              <c:f>Всего!$D$9</c:f>
              <c:strCache>
                <c:ptCount val="1"/>
                <c:pt idx="0">
                  <c:v>Фактический объем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explosion val="3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5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0.16605593604025168"/>
                  <c:y val="-0.20101271444644014"/>
                </c:manualLayout>
              </c:layout>
              <c:tx>
                <c:rich>
                  <a:bodyPr/>
                  <a:lstStyle/>
                  <a:p>
                    <a:r>
                      <a:rPr lang="ru-RU" b="1"/>
                      <a:t>Федеральный бюджет - 2 629,0 млн. рублей</a:t>
                    </a:r>
                    <a:r>
                      <a:rPr lang="ru-RU" b="1" baseline="0"/>
                      <a:t>;</a:t>
                    </a:r>
                  </a:p>
                  <a:p>
                    <a:r>
                      <a:rPr lang="ru-RU" b="1" baseline="0"/>
                      <a:t>44,9%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138145951238834"/>
                  <c:y val="9.272948527191542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Региональные</a:t>
                    </a:r>
                    <a:r>
                      <a:rPr lang="ru-RU" baseline="0"/>
                      <a:t> бюджеты - 3 229,7 млн. рублей;</a:t>
                    </a:r>
                  </a:p>
                  <a:p>
                    <a:r>
                      <a:rPr lang="ru-RU" baseline="0"/>
                      <a:t>55,1%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597680589520054E-2"/>
                  <c:y val="1.78711518357748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="1" dirty="0"/>
                      <a:t>Внебюджетные источники - 0,6 млн. рублей</a:t>
                    </a:r>
                    <a:r>
                      <a:rPr lang="ru-RU" b="1" baseline="0" dirty="0"/>
                      <a:t>; </a:t>
                    </a:r>
                  </a:p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b="1" baseline="0" dirty="0" smtClean="0"/>
                      <a:t>0,01%</a:t>
                    </a:r>
                    <a:endParaRPr lang="ru-RU" b="1" baseline="0" dirty="0"/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38058657210926"/>
                      <c:h val="0.12940069365499227"/>
                    </c:manualLayout>
                  </c15:layout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Всего!$A$10:$A$12</c:f>
              <c:strCache>
                <c:ptCount val="3"/>
                <c:pt idx="0">
                  <c:v>ФБ</c:v>
                </c:pt>
                <c:pt idx="1">
                  <c:v>РБ</c:v>
                </c:pt>
                <c:pt idx="2">
                  <c:v>ВБИ</c:v>
                </c:pt>
              </c:strCache>
            </c:strRef>
          </c:cat>
          <c:val>
            <c:numRef>
              <c:f>Всего!$E$10:$E$12</c:f>
              <c:numCache>
                <c:formatCode>0.0%</c:formatCode>
                <c:ptCount val="3"/>
                <c:pt idx="0">
                  <c:v>0.44868793943506291</c:v>
                </c:pt>
                <c:pt idx="1">
                  <c:v>0.55121290174066984</c:v>
                </c:pt>
                <c:pt idx="2" formatCode="0.00%">
                  <c:v>9.9158824267264986E-5</c:v>
                </c:pt>
              </c:numCache>
            </c:numRef>
          </c:val>
        </c:ser>
        <c:ser>
          <c:idx val="1"/>
          <c:order val="1"/>
          <c:tx>
            <c:strRef>
              <c:f>Всего!$D$9</c:f>
              <c:strCache>
                <c:ptCount val="1"/>
                <c:pt idx="0">
                  <c:v>Фактический объем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Всего!$A$10:$A$12</c:f>
              <c:strCache>
                <c:ptCount val="3"/>
                <c:pt idx="0">
                  <c:v>ФБ</c:v>
                </c:pt>
                <c:pt idx="1">
                  <c:v>РБ</c:v>
                </c:pt>
                <c:pt idx="2">
                  <c:v>ВБИ</c:v>
                </c:pt>
              </c:strCache>
            </c:strRef>
          </c:cat>
          <c:val>
            <c:numRef>
              <c:f>Всего!$D$10:$D$12</c:f>
              <c:numCache>
                <c:formatCode>#,##0.0</c:formatCode>
                <c:ptCount val="3"/>
                <c:pt idx="0">
                  <c:v>2628.9913655000005</c:v>
                </c:pt>
                <c:pt idx="1">
                  <c:v>3229.7145340099996</c:v>
                </c:pt>
                <c:pt idx="2">
                  <c:v>0.58099999999999996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021587369490528"/>
          <c:y val="0.89877150772820058"/>
          <c:w val="0.18210000490176415"/>
          <c:h val="7.3450714494021629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Аварийность!$G$3</c:f>
              <c:strCache>
                <c:ptCount val="1"/>
                <c:pt idx="0">
                  <c:v>Число лиц, погибших в дорожно-транспортных происшествиях -
показатель достигнут с превышением на 1,5% от прогноза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6826680531599074E-2"/>
                  <c:y val="1.007873882649250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27251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endParaRPr lang="en-US"/>
                  </a:p>
                  <a:p>
                    <a:r>
                      <a:rPr lang="en-US"/>
                      <a:t>26850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Аварийность!$H$2:$I$2</c:f>
              <c:strCache>
                <c:ptCount val="2"/>
                <c:pt idx="0">
                  <c:v>Прогноз</c:v>
                </c:pt>
                <c:pt idx="1">
                  <c:v>Факт</c:v>
                </c:pt>
              </c:strCache>
            </c:strRef>
          </c:cat>
          <c:val>
            <c:numRef>
              <c:f>Аварийность!$H$3:$I$3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Аварийность!$G$4</c:f>
              <c:strCache>
                <c:ptCount val="1"/>
                <c:pt idx="0">
                  <c:v>Число детей, погибших в дорожно-транспортных происшествиях - 
индикатор достигнут с превышением на 2,7% от прогноза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888888888888884E-2"/>
                  <c:y val="-9.054890460779847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901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877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Аварийность!$H$2:$I$2</c:f>
              <c:strCache>
                <c:ptCount val="2"/>
                <c:pt idx="0">
                  <c:v>Прогноз</c:v>
                </c:pt>
                <c:pt idx="1">
                  <c:v>Факт</c:v>
                </c:pt>
              </c:strCache>
            </c:strRef>
          </c:cat>
          <c:val>
            <c:numRef>
              <c:f>Аварийность!$H$4:$I$4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Аварийность!$G$5</c:f>
              <c:strCache>
                <c:ptCount val="1"/>
                <c:pt idx="0">
                  <c:v>Социальный риск (число лиц, погибших в дорожно-транспортных происшествиях, на 100 тыс. населения) - 
индикатор достигнут с превышением на 3,1% от прогноза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11111111111110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19,3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18,7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Аварийность!$H$2:$I$2</c:f>
              <c:strCache>
                <c:ptCount val="2"/>
                <c:pt idx="0">
                  <c:v>Прогноз</c:v>
                </c:pt>
                <c:pt idx="1">
                  <c:v>Факт</c:v>
                </c:pt>
              </c:strCache>
            </c:strRef>
          </c:cat>
          <c:val>
            <c:numRef>
              <c:f>Аварийность!$H$5:$I$5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Аварийность!$G$6</c:f>
              <c:strCache>
                <c:ptCount val="1"/>
                <c:pt idx="0">
                  <c:v>Транспортный риск (число лиц, погибших в дорожно-транспортных происшествиях, на 10 тыс. транспортных средств) - 
индикатор достигнут с превышением на 12,8% от прогноза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111111111111109E-2"/>
                  <c:y val="-4.1501101854304248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6,08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5,3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Аварийность!$H$2:$I$2</c:f>
              <c:strCache>
                <c:ptCount val="2"/>
                <c:pt idx="0">
                  <c:v>Прогноз</c:v>
                </c:pt>
                <c:pt idx="1">
                  <c:v>Факт</c:v>
                </c:pt>
              </c:strCache>
            </c:strRef>
          </c:cat>
          <c:val>
            <c:numRef>
              <c:f>Аварийность!$H$6:$I$6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93120"/>
        <c:axId val="112212224"/>
      </c:lineChart>
      <c:catAx>
        <c:axId val="16279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2212224"/>
        <c:crosses val="autoZero"/>
        <c:auto val="1"/>
        <c:lblAlgn val="ctr"/>
        <c:lblOffset val="100"/>
        <c:noMultiLvlLbl val="0"/>
      </c:catAx>
      <c:valAx>
        <c:axId val="11221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793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9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7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5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48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30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60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7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92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9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6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23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915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98A9-C9A6-4A56-BB02-E9B8D73E040F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F277-C6B8-4604-9C0C-46A5A311F3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197120"/>
            <a:ext cx="12192000" cy="1826817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ФЕДЕРАЛЬНАЯ  ЦЕЛЕВАЯ ПРОГРАММА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«ПОВЫШЕНИЕ БЕЗОПАСНОСТИ ДОРОЖНОГО ДВИЖЕНИЯ В 2013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ГОДАХ»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ИТОГИ 2014 г.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2918" y="493982"/>
            <a:ext cx="1415305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513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indent="756000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r>
              <a:rPr lang="ru-RU" sz="2800" b="1" spc="3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ИНФОРМАЦИОННО-ПРОПАГАНДИСТСКИЕ КАМПАНИИ</a:t>
            </a: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sp>
        <p:nvSpPr>
          <p:cNvPr id="6" name="Текст 9"/>
          <p:cNvSpPr txBox="1">
            <a:spLocks/>
          </p:cNvSpPr>
          <p:nvPr/>
        </p:nvSpPr>
        <p:spPr>
          <a:xfrm>
            <a:off x="399678" y="1143843"/>
            <a:ext cx="11335122" cy="837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Информационно-пропагандистские кампании в наиболее действенных каналах коммуникации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091" t="8642" r="7240" b="1235"/>
          <a:stretch>
            <a:fillRect/>
          </a:stretch>
        </p:blipFill>
        <p:spPr bwMode="auto">
          <a:xfrm>
            <a:off x="467544" y="2113157"/>
            <a:ext cx="2952328" cy="256571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0415" y="4887310"/>
            <a:ext cx="3058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smtClean="0">
                <a:latin typeface="Arial" pitchFamily="34" charset="0"/>
                <a:cs typeface="Arial" pitchFamily="34" charset="0"/>
              </a:rPr>
              <a:t>Создание специализированного интернет</a:t>
            </a:r>
            <a:r>
              <a:rPr lang="en-US" sz="14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i="1" smtClean="0">
                <a:latin typeface="Arial" pitchFamily="34" charset="0"/>
                <a:cs typeface="Arial" pitchFamily="34" charset="0"/>
              </a:rPr>
              <a:t>потрала </a:t>
            </a:r>
            <a:r>
              <a:rPr lang="en-US" sz="1400" i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i="1" smtClean="0">
                <a:latin typeface="Arial" pitchFamily="34" charset="0"/>
                <a:cs typeface="Arial" pitchFamily="34" charset="0"/>
              </a:rPr>
            </a:br>
            <a:r>
              <a:rPr lang="ru-RU" sz="1400" i="1" u="sng" smtClean="0">
                <a:latin typeface="Arial" pitchFamily="34" charset="0"/>
                <a:cs typeface="Arial" pitchFamily="34" charset="0"/>
              </a:rPr>
              <a:t>Безопасное движение.рф</a:t>
            </a:r>
            <a:endParaRPr lang="ru-RU" sz="1400" i="1" u="sng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2365" y="5580992"/>
            <a:ext cx="348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smtClean="0">
                <a:latin typeface="Arial" pitchFamily="34" charset="0"/>
                <a:cs typeface="Arial" pitchFamily="34" charset="0"/>
              </a:rPr>
              <a:t>Трансляция аудиороликов «ЭМОЦИИ» в эфирах радиостанций – «Авторадио», «Радио дача», «Дорожное радио»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13989" y="5570482"/>
            <a:ext cx="3484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smtClean="0">
                <a:latin typeface="Arial" pitchFamily="34" charset="0"/>
                <a:cs typeface="Arial" pitchFamily="34" charset="0"/>
              </a:rPr>
              <a:t>Размещение информационно пропагандистских материалов </a:t>
            </a:r>
            <a:r>
              <a:rPr lang="en-US" sz="1400" i="1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i="1" smtClean="0">
                <a:latin typeface="Arial" pitchFamily="34" charset="0"/>
                <a:cs typeface="Arial" pitchFamily="34" charset="0"/>
              </a:rPr>
            </a:br>
            <a:r>
              <a:rPr lang="ru-RU" sz="1400" i="1" smtClean="0">
                <a:latin typeface="Arial" pitchFamily="34" charset="0"/>
                <a:cs typeface="Arial" pitchFamily="34" charset="0"/>
              </a:rPr>
              <a:t>в прессе</a:t>
            </a:r>
          </a:p>
          <a:p>
            <a:pPr algn="ctr"/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авторадио 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3447" y="1886376"/>
            <a:ext cx="1390766" cy="940909"/>
          </a:xfrm>
          <a:prstGeom prst="rect">
            <a:avLst/>
          </a:prstGeom>
        </p:spPr>
      </p:pic>
      <p:pic>
        <p:nvPicPr>
          <p:cNvPr id="1026" name="Picture 2" descr="http://anika-dalinsky.info/wp-content/uploads/2012/12/image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7146" y="3079533"/>
            <a:ext cx="2343369" cy="808934"/>
          </a:xfrm>
          <a:prstGeom prst="rect">
            <a:avLst/>
          </a:prstGeom>
          <a:noFill/>
        </p:spPr>
      </p:pic>
      <p:pic>
        <p:nvPicPr>
          <p:cNvPr id="15" name="Рисунок 14" descr="logo_n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4803" y="4070500"/>
            <a:ext cx="1628054" cy="1383846"/>
          </a:xfrm>
          <a:prstGeom prst="rect">
            <a:avLst/>
          </a:prstGeom>
        </p:spPr>
      </p:pic>
      <p:pic>
        <p:nvPicPr>
          <p:cNvPr id="17" name="Рисунок 16" descr="За-рулем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0693" y="1940591"/>
            <a:ext cx="4369680" cy="2736512"/>
          </a:xfrm>
          <a:prstGeom prst="rect">
            <a:avLst/>
          </a:prstGeom>
        </p:spPr>
      </p:pic>
      <p:pic>
        <p:nvPicPr>
          <p:cNvPr id="18" name="Рисунок 17" descr="лиз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78536" y="1755229"/>
            <a:ext cx="2041817" cy="259651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6" name="Рисунок 15" descr="5-rколес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68105" y="3313445"/>
            <a:ext cx="1680519" cy="216375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34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"/>
            <a:ext cx="12192000" cy="22601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indent="756000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endParaRPr lang="ru-RU" sz="2800" b="1" spc="3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indent="756000" algn="ctr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r>
              <a:rPr lang="ru-RU" sz="2800" spc="3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ФЕДЕРАЛЬНАЯ ЦЕЛЕВАЯ ПРОГРАММА</a:t>
            </a:r>
          </a:p>
          <a:p>
            <a:pPr lvl="0" indent="756000" algn="ctr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r>
              <a:rPr lang="ru-RU" sz="2800" b="1" spc="3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«ПОВЫШЕНИЕ БЕЗОПАСНОСТИ ДОРОЖНОГО ДВИЖЕНИЯ В 2013 – 2020 ГОДАХ»</a:t>
            </a:r>
          </a:p>
          <a:p>
            <a:pPr lvl="0" indent="756000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endParaRPr lang="ru-RU" sz="2800" b="1" spc="300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indent="756000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r>
              <a:rPr lang="ru-RU" sz="2800" spc="3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Итоги 2014 г.</a:t>
            </a:r>
          </a:p>
          <a:p>
            <a:pPr lvl="0" indent="756000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8039" y="3191475"/>
            <a:ext cx="6133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БЛАГОДАРЮ</a:t>
            </a:r>
          </a:p>
          <a:p>
            <a:pPr algn="ct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970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863599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	    </a:t>
            </a:r>
            <a:br>
              <a:rPr lang="ru-RU" dirty="0" smtClean="0"/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ПО ВЫПОЛНЕНИЮ ПРОГРАММЫ В 2014 ГОДУ </a:t>
            </a:r>
            <a:b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ЗА СЧЕТ СРЕДСТВ 	ФЕДЕРАЛЬНОГО БЮДЖЕТА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(млн. рублей)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235806"/>
              </p:ext>
            </p:extLst>
          </p:nvPr>
        </p:nvGraphicFramePr>
        <p:xfrm>
          <a:off x="-8466" y="863601"/>
          <a:ext cx="12200466" cy="5994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300"/>
                <a:gridCol w="2151530"/>
                <a:gridCol w="2225720"/>
                <a:gridCol w="1656924"/>
                <a:gridCol w="2349370"/>
                <a:gridCol w="1409622"/>
              </a:tblGrid>
              <a:tr h="360891">
                <a:tc gridSpan="6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3212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713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Госзаказчик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Предусмотрено </a:t>
                      </a:r>
                      <a:endParaRPr lang="en-US" sz="1400" b="1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Законтрактовано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40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Кассовые 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МВД России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1 871,1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Минздрав России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Минобрнауки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287,0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212,1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2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Минпромторг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Минтранс России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Росавтодор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126,7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08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2 881,9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2 772,2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91,2%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55132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  И ФАКТИЧЕСКАЯ СТРУКТУРЫ ФИНАНСИРОВАНИЯ ПРОГРАММЫ 					                  НА 2014 ГОД</a:t>
            </a:r>
            <a:endParaRPr lang="ru-RU" dirty="0"/>
          </a:p>
        </p:txBody>
      </p:sp>
      <p:pic>
        <p:nvPicPr>
          <p:cNvPr id="4" name="Рисунок 3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66235"/>
              </p:ext>
            </p:extLst>
          </p:nvPr>
        </p:nvGraphicFramePr>
        <p:xfrm>
          <a:off x="533400" y="1117601"/>
          <a:ext cx="5156200" cy="497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981319"/>
              </p:ext>
            </p:extLst>
          </p:nvPr>
        </p:nvGraphicFramePr>
        <p:xfrm>
          <a:off x="6316132" y="1126067"/>
          <a:ext cx="5393267" cy="497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447426" y="6211669"/>
            <a:ext cx="6900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реализации в 2014 году за счет средств федерального бюджета мероприятий по линии МВД России, объем привлечения средств региональных бюджетов увеличен в 2,5 раза.</a:t>
            </a:r>
          </a:p>
        </p:txBody>
      </p:sp>
    </p:spTree>
    <p:extLst>
      <p:ext uri="{BB962C8B-B14F-4D97-AF65-F5344CB8AC3E}">
        <p14:creationId xmlns:p14="http://schemas.microsoft.com/office/powerpoint/2010/main" val="119793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93979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ПОКАЗАТЕЛЕЙ И ИНДИКАТОРОВ В 2014 ГОДУ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509698"/>
              </p:ext>
            </p:extLst>
          </p:nvPr>
        </p:nvGraphicFramePr>
        <p:xfrm>
          <a:off x="2" y="939800"/>
          <a:ext cx="12191999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042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513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indent="756000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r>
              <a:rPr lang="ru-RU" sz="2800" b="1" spc="300" noProof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ИТОГИ 2014</a:t>
            </a: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sp>
        <p:nvSpPr>
          <p:cNvPr id="6" name="Текст 9"/>
          <p:cNvSpPr txBox="1">
            <a:spLocks/>
          </p:cNvSpPr>
          <p:nvPr/>
        </p:nvSpPr>
        <p:spPr>
          <a:xfrm>
            <a:off x="399678" y="1080783"/>
            <a:ext cx="11335122" cy="837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Основные количественные результаты реализации мероприятий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 линии МВД России за 2014 год</a:t>
            </a:r>
            <a:endParaRPr lang="ru-RU" sz="240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415" y="2081048"/>
            <a:ext cx="498190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mtClean="0">
                <a:latin typeface="Arial" pitchFamily="34" charset="0"/>
                <a:cs typeface="Arial" pitchFamily="34" charset="0"/>
              </a:rPr>
              <a:t>В 2014 году за счет средств федерального бюджета:</a:t>
            </a:r>
          </a:p>
          <a:p>
            <a:pPr marL="1071563" defTabSz="1071563"/>
            <a:r>
              <a:rPr lang="en-US" sz="1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- поставлено 305 комплексов измерения скорости движения транспортных средств 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в 16 субъектов Российской Федерации;</a:t>
            </a:r>
            <a:endParaRPr lang="en-US" sz="1400" smtClean="0">
              <a:latin typeface="Arial" pitchFamily="34" charset="0"/>
              <a:cs typeface="Arial" pitchFamily="34" charset="0"/>
            </a:endParaRPr>
          </a:p>
          <a:p>
            <a:pPr marL="1071563" defTabSz="1071563"/>
            <a:endParaRPr lang="en-US" sz="1400" smtClean="0">
              <a:latin typeface="Arial" pitchFamily="34" charset="0"/>
              <a:cs typeface="Arial" pitchFamily="34" charset="0"/>
            </a:endParaRPr>
          </a:p>
          <a:p>
            <a:pPr marL="1071563" defTabSz="1071563"/>
            <a:endParaRPr lang="en-US" sz="1400" smtClean="0">
              <a:latin typeface="Arial" pitchFamily="34" charset="0"/>
              <a:cs typeface="Arial" pitchFamily="34" charset="0"/>
            </a:endParaRPr>
          </a:p>
          <a:p>
            <a:pPr defTabSz="1071563"/>
            <a:r>
              <a:rPr lang="ru-RU" sz="1400" smtClean="0">
                <a:latin typeface="Arial" pitchFamily="34" charset="0"/>
                <a:cs typeface="Arial" pitchFamily="34" charset="0"/>
              </a:rPr>
              <a:t>- поставлено 356 комплектов оборудования, позволяющего в игровой форме формировать навыки безопасного поведения на улично-дорожной сети в 23 субъекта Российской Федерации;</a:t>
            </a:r>
            <a:endParaRPr lang="ru-RU" sz="1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http://polisservis.ru/images/stories/crys-p_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73" r="-12172"/>
          <a:stretch>
            <a:fillRect/>
          </a:stretch>
        </p:blipFill>
        <p:spPr bwMode="auto">
          <a:xfrm>
            <a:off x="336331" y="2435936"/>
            <a:ext cx="1008994" cy="1019175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1" name="Рисунок 20" descr="http://www.zarnitza.ru/upload/information_system_25/2/4/4/item_244/information_items_24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9" y="4745099"/>
            <a:ext cx="2289042" cy="17090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22" name="Рисунок 21" descr="http://www.centr-bdd.ru/filefolder/images/avtogorodok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689" y="4745099"/>
            <a:ext cx="2295526" cy="171318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5796454" y="2054774"/>
            <a:ext cx="584900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 поставлено 2 028 691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световозвращающих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приспособлений в 8 федеральных округов Российской Федерации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 произведена установка 258 штук комплектов технических средств организации дорожного движения для обустройства нерегулируемых пешеходных переходов в 16 субъектах Российской Федерации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 осуществлена модернизация (техническое перевооружение) 354 светофорных объектов в 20 субъектах Российской Федерации;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 произведена установка 104 423,2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п.м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пешеходных ограждений в 22 субъектах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Российской Федерации.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37" y="4745099"/>
            <a:ext cx="1614211" cy="171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25" name="Рисунок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4" r="30401"/>
          <a:stretch>
            <a:fillRect/>
          </a:stretch>
        </p:blipFill>
        <p:spPr bwMode="auto">
          <a:xfrm>
            <a:off x="7893269" y="4745099"/>
            <a:ext cx="1397876" cy="171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26" name="Рисунок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65" y="4745099"/>
            <a:ext cx="1538054" cy="17136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834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1338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indent="756000">
              <a:tabLst>
                <a:tab pos="2238375" algn="l"/>
              </a:tabLst>
            </a:pPr>
            <a:r>
              <a:rPr lang="ru-RU" sz="2800" b="1" spc="3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ТЕЛЕРАДИОПРОГРАММ</a:t>
            </a:r>
            <a:endParaRPr lang="ru-RU" sz="2800" b="1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513978" y="1029543"/>
            <a:ext cx="5157787" cy="483943"/>
          </a:xfrm>
        </p:spPr>
        <p:txBody>
          <a:bodyPr anchor="t"/>
          <a:lstStyle/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Авторадио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918" y="3566615"/>
            <a:ext cx="5413856" cy="3684588"/>
          </a:xfrm>
        </p:spPr>
        <p:txBody>
          <a:bodyPr>
            <a:noAutofit/>
          </a:bodyPr>
          <a:lstStyle/>
          <a:p>
            <a:pPr marL="179388" indent="-179388">
              <a:lnSpc>
                <a:spcPct val="10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эфир вышло 48 программ. Общий охват среди всего населения составил порядка 18 000 000 человек. </a:t>
            </a:r>
          </a:p>
          <a:p>
            <a:pPr marL="179388" indent="-179388">
              <a:lnSpc>
                <a:spcPct val="10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Общее количество контактов с программой в целевой группе (водители и пассажиры транспортных средств) составило 359 382 950 контактов и 522 372 000 среди всего населения. </a:t>
            </a:r>
          </a:p>
          <a:p>
            <a:pPr marL="179388" indent="-179388">
              <a:lnSpc>
                <a:spcPct val="100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Ведущий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программы известный и авторитетный автомобильный журналист – Юрий Новиков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9388" indent="-179388">
              <a:lnSpc>
                <a:spcPct val="100000"/>
              </a:lnSpc>
            </a:pPr>
            <a:r>
              <a:rPr lang="ru-RU" sz="1400" i="1" dirty="0">
                <a:latin typeface="Arial" pitchFamily="34" charset="0"/>
                <a:cs typeface="Arial" pitchFamily="34" charset="0"/>
              </a:rPr>
              <a:t>24 программы, количество выпусков с повторами 48, количество анонсов  (роликов) 246, общий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хронометраж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радиопрограмм и анонсов (роликов)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1144 мин (19 часов).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179388" indent="-179388">
              <a:lnSpc>
                <a:spcPct val="100000"/>
              </a:lnSpc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6172200" y="1029543"/>
            <a:ext cx="5183188" cy="483943"/>
          </a:xfrm>
        </p:spPr>
        <p:txBody>
          <a:bodyPr anchor="t"/>
          <a:lstStyle/>
          <a:p>
            <a:r>
              <a:rPr lang="ru-RU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Юмор </a:t>
            </a:r>
            <a:r>
              <a:rPr lang="en-US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FM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6287810" y="2830893"/>
            <a:ext cx="5183188" cy="3684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Развлекательная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программа для автомобилистов и пешеходов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«Правила дорожного движения в забавном изложении»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С помощью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юмористического контента сформирован отталкивающий образ человека, который не соблюдает  правила дорожного движения, подвергает опасности свою жизнь и жизнь окружающих.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27 </a:t>
            </a:r>
            <a:r>
              <a:rPr lang="ru-RU" sz="1400" i="1" dirty="0" err="1">
                <a:latin typeface="Arial" pitchFamily="34" charset="0"/>
                <a:cs typeface="Arial" pitchFamily="34" charset="0"/>
              </a:rPr>
              <a:t>аудиороликов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 (программ), общий хронометраж 81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мин.,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57 повторов, общий хронометраж повторов 171 мин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sp>
        <p:nvSpPr>
          <p:cNvPr id="9" name="Объект 3"/>
          <p:cNvSpPr txBox="1">
            <a:spLocks/>
          </p:cNvSpPr>
          <p:nvPr/>
        </p:nvSpPr>
        <p:spPr>
          <a:xfrm>
            <a:off x="3132084" y="1858682"/>
            <a:ext cx="2932386" cy="164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Программа</a:t>
            </a: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«Территория Безопасности», 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посвященная профилактике безопасности дорожного движения </a:t>
            </a:r>
            <a:b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направленная на аудиторию –</a:t>
            </a: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водители, пассажиры </a:t>
            </a:r>
            <a:b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пешеходы. </a:t>
            </a:r>
          </a:p>
        </p:txBody>
      </p:sp>
      <p:pic>
        <p:nvPicPr>
          <p:cNvPr id="14" name="Рисунок 13" descr="авторадио 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150" y="1802219"/>
            <a:ext cx="2241153" cy="1516230"/>
          </a:xfrm>
          <a:prstGeom prst="rect">
            <a:avLst/>
          </a:prstGeom>
        </p:spPr>
      </p:pic>
      <p:pic>
        <p:nvPicPr>
          <p:cNvPr id="4098" name="Picture 2" descr="http://www.veseloeradio.ru/design/images/humor-logo-new.png?v=01"/>
          <p:cNvPicPr>
            <a:picLocks noChangeAspect="1" noChangeArrowheads="1"/>
          </p:cNvPicPr>
          <p:nvPr/>
        </p:nvPicPr>
        <p:blipFill>
          <a:blip r:embed="rId4" cstate="print"/>
          <a:srcRect b="31790"/>
          <a:stretch>
            <a:fillRect/>
          </a:stretch>
        </p:blipFill>
        <p:spPr bwMode="auto">
          <a:xfrm>
            <a:off x="6313213" y="1832358"/>
            <a:ext cx="3333750" cy="825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2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800" y="4826000"/>
            <a:ext cx="11208816" cy="1511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Задача программы - воспитание активных участников дорожного движения и укрепление позитивного образа сотрудников ГИБДД в сознании целевой аудитории – детей и их родителей.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029200" algn="l">
              <a:lnSpc>
                <a:spcPct val="100000"/>
              </a:lnSpc>
            </a:pPr>
            <a:r>
              <a:rPr lang="ru-RU" sz="1400" i="1" smtClean="0"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1400" i="1" dirty="0">
                <a:latin typeface="Arial" pitchFamily="34" charset="0"/>
                <a:cs typeface="Arial" pitchFamily="34" charset="0"/>
              </a:rPr>
              <a:t>выпусков 45, количество анонсов 135, общий хронометраж телепрограмм 2 250 </a:t>
            </a:r>
            <a:r>
              <a:rPr lang="ru-RU" sz="1400" i="1">
                <a:latin typeface="Arial" pitchFamily="34" charset="0"/>
                <a:cs typeface="Arial" pitchFamily="34" charset="0"/>
              </a:rPr>
              <a:t>мин</a:t>
            </a:r>
            <a:r>
              <a:rPr lang="ru-RU" sz="1400" i="1" smtClean="0">
                <a:latin typeface="Arial" pitchFamily="34" charset="0"/>
                <a:cs typeface="Arial" pitchFamily="34" charset="0"/>
              </a:rPr>
              <a:t>. (37,5 часов).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513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7560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38375" algn="l"/>
              </a:tabLst>
              <a:defRPr/>
            </a:pPr>
            <a:r>
              <a:rPr kumimoji="0" lang="ru-RU" sz="2800" b="1" i="0" u="none" strike="noStrike" kern="1200" cap="none" spc="3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СОЗДАНИЕ ТЕЛЕРАДИОПРОГРАММ</a:t>
            </a: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sp>
        <p:nvSpPr>
          <p:cNvPr id="7" name="Текст 9"/>
          <p:cNvSpPr txBox="1">
            <a:spLocks/>
          </p:cNvSpPr>
          <p:nvPr/>
        </p:nvSpPr>
        <p:spPr>
          <a:xfrm>
            <a:off x="2698378" y="1112313"/>
            <a:ext cx="11335122" cy="837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Обучающее игровое шоу «Перекрёсток» на Федеральном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детско-юношеском телеканале «Карусель»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Рисунок 7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200" y="1114425"/>
            <a:ext cx="2027237" cy="74469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44500" y="2146300"/>
            <a:ext cx="11257881" cy="2409296"/>
            <a:chOff x="444500" y="2239640"/>
            <a:chExt cx="10821733" cy="2315956"/>
          </a:xfrm>
        </p:grpSpPr>
        <p:pic>
          <p:nvPicPr>
            <p:cNvPr id="9" name="Рисунок 8" descr="C:\Users\Mitina.MN\Desktop\Стенд фото\PEREKRESTOK HIGHRES (81)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738" y="2251596"/>
              <a:ext cx="3433925" cy="2304000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</p:pic>
        <p:pic>
          <p:nvPicPr>
            <p:cNvPr id="10" name="Рисунок 9" descr="C:\Users\Mitina.MN\Desktop\Стенд фото\PEREKRESTOK HIGHRES (1)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833" y="2239640"/>
              <a:ext cx="3434400" cy="2304000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chemeClr val="bg1"/>
              </a:solidFill>
            </a:ln>
          </p:spPr>
        </p:pic>
        <p:pic>
          <p:nvPicPr>
            <p:cNvPr id="11" name="Рисунок 10" descr="C:\Users\Mitina.MN\Desktop\Стенд фото\PEREKRESTOK HIGHRES (22)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1" r="2749"/>
            <a:stretch>
              <a:fillRect/>
            </a:stretch>
          </p:blipFill>
          <p:spPr bwMode="auto">
            <a:xfrm>
              <a:off x="444500" y="2246288"/>
              <a:ext cx="3434400" cy="2304256"/>
            </a:xfrm>
            <a:prstGeom prst="roundRect">
              <a:avLst>
                <a:gd name="adj" fmla="val 0"/>
              </a:avLst>
            </a:prstGeom>
            <a:noFill/>
            <a:ln>
              <a:solidFill>
                <a:schemeClr val="bg1"/>
              </a:solidFill>
            </a:ln>
          </p:spPr>
        </p:pic>
      </p:grpSp>
      <p:pic>
        <p:nvPicPr>
          <p:cNvPr id="12" name="Рисунок 11" descr="perekrestok-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2762" y="5461000"/>
            <a:ext cx="45624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100" y="5444331"/>
            <a:ext cx="2679700" cy="1413669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smtClean="0">
                <a:latin typeface="Arial" pitchFamily="34" charset="0"/>
                <a:cs typeface="Arial" pitchFamily="34" charset="0"/>
              </a:rPr>
              <a:t>Аргументы и Факты: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i="1" smtClean="0">
                <a:latin typeface="Arial" pitchFamily="34" charset="0"/>
                <a:cs typeface="Arial" pitchFamily="34" charset="0"/>
              </a:rPr>
              <a:t>тираж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– 2 100 000 экз.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			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	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10586" y="4749653"/>
            <a:ext cx="4298731" cy="1465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lvl="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«Российская газета»: 5 выходов, 5 полос,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Журнал «За рулем»: 5 выходов, 7 полос,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Газета «Добрая Дорога Детства»: 6 выходов, 13 полос, 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STOP-газета, 8 полос.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12192000" cy="8513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75600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38375" algn="l"/>
              </a:tabLst>
              <a:defRPr/>
            </a:pPr>
            <a:r>
              <a:rPr kumimoji="0" lang="ru-RU" sz="2800" b="1" i="0" u="none" strike="noStrike" kern="1200" cap="none" spc="30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РАБОТА С ПЕЧАТНЫМИ СМИ</a:t>
            </a: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sp>
        <p:nvSpPr>
          <p:cNvPr id="8" name="Текст 9"/>
          <p:cNvSpPr txBox="1">
            <a:spLocks/>
          </p:cNvSpPr>
          <p:nvPr/>
        </p:nvSpPr>
        <p:spPr>
          <a:xfrm>
            <a:off x="399678" y="1143843"/>
            <a:ext cx="11335122" cy="837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в печатных СМИ специальных </a:t>
            </a:r>
            <a: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тематических рубрик по проблемам ОБДД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Рисунок 10" descr="Аи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05" y="2209800"/>
            <a:ext cx="2148289" cy="2971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 descr="Аиф_Дача_-9-декабр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9521" y="2209800"/>
            <a:ext cx="2306701" cy="2971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Рисунок 12" descr="Аиф_Здоровье_11-декабр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1890" y="2209800"/>
            <a:ext cx="2056609" cy="2971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806700" y="5418931"/>
            <a:ext cx="2679700" cy="5500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АиФ. Здоровье: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тираж – 450 000 экз.</a:t>
            </a: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5003800" y="5418931"/>
            <a:ext cx="2679700" cy="5500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АиФ. На даче: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тираж – 350 000 экз.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83500" y="6253461"/>
            <a:ext cx="4508500" cy="357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Общий объем публикаций составил более </a:t>
            </a:r>
            <a:endParaRPr lang="en-US" sz="1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полос.</a:t>
            </a:r>
          </a:p>
        </p:txBody>
      </p:sp>
      <p:pic>
        <p:nvPicPr>
          <p:cNvPr id="18" name="Рисунок 17" descr="ДД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62059">
            <a:off x="7513174" y="1842202"/>
            <a:ext cx="1911942" cy="271814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Рисунок 18" descr="Российская-газет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5688" y="1492468"/>
            <a:ext cx="1916614" cy="27088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Рисунок 19" descr="Стоп-газет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52549">
            <a:off x="9977997" y="1274386"/>
            <a:ext cx="1836839" cy="26419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49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85133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indent="756000">
              <a:lnSpc>
                <a:spcPct val="90000"/>
              </a:lnSpc>
              <a:spcBef>
                <a:spcPct val="0"/>
              </a:spcBef>
              <a:tabLst>
                <a:tab pos="2238375" algn="l"/>
              </a:tabLst>
            </a:pPr>
            <a:r>
              <a:rPr lang="ru-RU" sz="2800" b="1" spc="300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ПРОПАГАНДИСТСКИЕ МЕРОПРИЯТИЯ</a:t>
            </a:r>
            <a:endParaRPr kumimoji="0" lang="ru-RU" sz="28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Рисунок 4" descr="лого ПБД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39" y="84086"/>
            <a:ext cx="407772" cy="656003"/>
          </a:xfrm>
          <a:prstGeom prst="rect">
            <a:avLst/>
          </a:prstGeom>
        </p:spPr>
      </p:pic>
      <p:sp>
        <p:nvSpPr>
          <p:cNvPr id="6" name="Текст 9"/>
          <p:cNvSpPr txBox="1">
            <a:spLocks/>
          </p:cNvSpPr>
          <p:nvPr/>
        </p:nvSpPr>
        <p:spPr>
          <a:xfrm>
            <a:off x="399678" y="1080783"/>
            <a:ext cx="11335122" cy="8373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ru-RU" sz="24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Всероссийская акция «Заметный пешеход»</a:t>
            </a:r>
          </a:p>
        </p:txBody>
      </p:sp>
      <p:pic>
        <p:nvPicPr>
          <p:cNvPr id="13" name="Picture 5" descr="F:\Пропаганда\Заметный пешеход_Смена+Орлёнок\ЗП_КРАСНОДАР_22.10.14_школы\IMG_48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82" y="1786501"/>
            <a:ext cx="3165175" cy="20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Y:\ДОКУМЕНТЫ\Лето 2014\ГИБДД\Пропаганда_Ростов и МО\Фото ВСЕ\Ростов_на_Дону_Заметный пешеход\Ростов_на_Дону_Заметный пешеход\02.12.14_Белая Калитва\02.12.14_Белая Калитва (14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94" y="1786501"/>
            <a:ext cx="3538581" cy="2090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 l="10160" t="18796" r="22802" b="42908"/>
          <a:stretch>
            <a:fillRect/>
          </a:stretch>
        </p:blipFill>
        <p:spPr>
          <a:xfrm>
            <a:off x="7535917" y="1786501"/>
            <a:ext cx="4120055" cy="20918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7610" y="4123249"/>
            <a:ext cx="546767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latin typeface="Arial" pitchFamily="34" charset="0"/>
                <a:cs typeface="Arial" pitchFamily="34" charset="0"/>
              </a:rPr>
              <a:t>«Артек» первым принял эстафету широкомасштабной социальной акции по пропаганде использования светоотражающих элементов среди детей и подростков. Артековцы детских лагерей «Хрустальный» и «Янтарный» узнали о пользе светоотражающих элементов и стали участниками массового флешмоба. далее мероприятия прошли уже ФДЦ «Орлёнок» и «Смена» Краснодарского края.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3752" y="4116859"/>
            <a:ext cx="58218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smtClean="0">
                <a:latin typeface="Arial" pitchFamily="34" charset="0"/>
                <a:cs typeface="Arial" pitchFamily="34" charset="0"/>
              </a:rPr>
              <a:t>Массовые </a:t>
            </a:r>
            <a:r>
              <a:rPr lang="ru-RU" sz="1400">
                <a:latin typeface="Arial" pitchFamily="34" charset="0"/>
                <a:cs typeface="Arial" pitchFamily="34" charset="0"/>
              </a:rPr>
              <a:t>мероприятия с участием команды «Заметный пешеход»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1400">
                <a:latin typeface="Arial" pitchFamily="34" charset="0"/>
                <a:cs typeface="Arial" pitchFamily="34" charset="0"/>
              </a:rPr>
              <a:t>полицейских по пропаганде использования светоотражающих элементов среди детей и подростков также прошли на территории городов Московской и Ростовской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областей.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Дети </a:t>
            </a:r>
            <a:r>
              <a:rPr lang="ru-RU" sz="1400">
                <a:latin typeface="Arial" pitchFamily="34" charset="0"/>
                <a:cs typeface="Arial" pitchFamily="34" charset="0"/>
              </a:rPr>
              <a:t>принимали участие в торжественных линейках, мастер-классах по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изготов</a:t>
            </a:r>
            <a:r>
              <a:rPr lang="en-US" sz="140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лению </a:t>
            </a:r>
            <a:r>
              <a:rPr lang="ru-RU" sz="1400">
                <a:latin typeface="Arial" pitchFamily="34" charset="0"/>
                <a:cs typeface="Arial" pitchFamily="34" charset="0"/>
              </a:rPr>
              <a:t>светоотражающих элементов, где своими руками мастерили фликеры, конкурсе рисунков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400">
                <a:latin typeface="Arial" pitchFamily="34" charset="0"/>
                <a:cs typeface="Arial" pitchFamily="34" charset="0"/>
              </a:rPr>
              <a:t>Засветись – сохрани жизнь!»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091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>
                <a:latin typeface="Arial" pitchFamily="34" charset="0"/>
                <a:cs typeface="Arial" pitchFamily="34" charset="0"/>
              </a:rPr>
              <a:t>Ребята из разных российских регионов узнали, почему в тёмное время суток важно использовать светоотражающие </a:t>
            </a:r>
            <a:r>
              <a:rPr lang="ru-RU" sz="1400" i="1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i="1" smtClean="0">
                <a:latin typeface="Arial" pitchFamily="34" charset="0"/>
                <a:cs typeface="Arial" pitchFamily="34" charset="0"/>
              </a:rPr>
            </a:br>
            <a:r>
              <a:rPr lang="ru-RU" sz="1400" i="1" smtClean="0">
                <a:latin typeface="Arial" pitchFamily="34" charset="0"/>
                <a:cs typeface="Arial" pitchFamily="34" charset="0"/>
              </a:rPr>
              <a:t>элементы </a:t>
            </a:r>
            <a:r>
              <a:rPr lang="ru-RU" sz="1400" i="1">
                <a:latin typeface="Arial" pitchFamily="34" charset="0"/>
                <a:cs typeface="Arial" pitchFamily="34" charset="0"/>
              </a:rPr>
              <a:t>и </a:t>
            </a:r>
            <a:r>
              <a:rPr lang="ru-RU" sz="1400" i="1" smtClean="0">
                <a:latin typeface="Arial" pitchFamily="34" charset="0"/>
                <a:cs typeface="Arial" pitchFamily="34" charset="0"/>
              </a:rPr>
              <a:t>научились </a:t>
            </a:r>
            <a:r>
              <a:rPr lang="ru-RU" sz="1400" i="1">
                <a:latin typeface="Arial" pitchFamily="34" charset="0"/>
                <a:cs typeface="Arial" pitchFamily="34" charset="0"/>
              </a:rPr>
              <a:t>применять их на практике.</a:t>
            </a:r>
          </a:p>
        </p:txBody>
      </p:sp>
    </p:spTree>
    <p:extLst>
      <p:ext uri="{BB962C8B-B14F-4D97-AF65-F5344CB8AC3E}">
        <p14:creationId xmlns:p14="http://schemas.microsoft.com/office/powerpoint/2010/main" val="29834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402</TotalTime>
  <Words>639</Words>
  <Application>Microsoft Office PowerPoint</Application>
  <PresentationFormat>Широкоэкранный</PresentationFormat>
  <Paragraphs>137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ФЕДЕРАЛЬНАЯ  ЦЕЛЕВАЯ ПРОГРАММА «ПОВЫШЕНИЕ БЕЗОПАСНОСТИ ДОРОЖНОГО ДВИЖЕНИЯ В 2013–2020 ГОДАХ»  ИТОГИ 2014 г.</vt:lpstr>
      <vt:lpstr>       ДАННЫЕ ПО ВЫПОЛНЕНИЮ ПРОГРАММЫ В 2014 ГОДУ   ЗА СЧЕТ СРЕДСТВ  ФЕДЕРАЛЬНОГО БЮДЖЕТА (млн. рублей) </vt:lpstr>
      <vt:lpstr> ПЛАНОВАЯ  И ФАКТИЧЕСКАЯ СТРУКТУРЫ ФИНАНСИРОВАНИЯ ПРОГРАММЫ                        НА 2014 ГОД</vt:lpstr>
      <vt:lpstr> ДОСТИЖЕНИЕ ПОКАЗАТЕЛЕЙ И ИНДИКАТОРОВ В 2014 ГОДУ</vt:lpstr>
      <vt:lpstr>Презентация PowerPoint</vt:lpstr>
      <vt:lpstr>СОЗДАНИЕ ТЕЛЕРАДИОПРОГРАММ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ФКУ "Дирекция Программы ПБДД"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 ЦЕЛЕВАЯ ПРОГРАММА «ПОВЫШЕНИЕ БЕЗОПАСНОСТИ ДОРОЖНОГО ДВИЖЕНИЯ В 2013-2020 ГОДАХ»</dc:title>
  <dc:creator>Митина Марина Николаевна</dc:creator>
  <cp:lastModifiedBy>Митина Марина Николаевна</cp:lastModifiedBy>
  <cp:revision>74</cp:revision>
  <cp:lastPrinted>2015-02-09T10:44:19Z</cp:lastPrinted>
  <dcterms:created xsi:type="dcterms:W3CDTF">2015-02-04T06:09:47Z</dcterms:created>
  <dcterms:modified xsi:type="dcterms:W3CDTF">2015-02-10T06:24:52Z</dcterms:modified>
</cp:coreProperties>
</file>