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9" r:id="rId3"/>
    <p:sldId id="270" r:id="rId4"/>
    <p:sldId id="271" r:id="rId5"/>
    <p:sldId id="259" r:id="rId6"/>
    <p:sldId id="262" r:id="rId7"/>
    <p:sldId id="260" r:id="rId8"/>
    <p:sldId id="258" r:id="rId9"/>
    <p:sldId id="263" r:id="rId10"/>
    <p:sldId id="265" r:id="rId11"/>
    <p:sldId id="266" r:id="rId12"/>
    <p:sldId id="264" r:id="rId13"/>
    <p:sldId id="267" r:id="rId14"/>
    <p:sldId id="261" r:id="rId15"/>
    <p:sldId id="272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FFFF"/>
    <a:srgbClr val="F43E9D"/>
    <a:srgbClr val="0066FF"/>
    <a:srgbClr val="AF819F"/>
    <a:srgbClr val="674159"/>
    <a:srgbClr val="F991C7"/>
    <a:srgbClr val="CC6668"/>
    <a:srgbClr val="F2F240"/>
    <a:srgbClr val="E9E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187" autoAdjust="0"/>
  </p:normalViewPr>
  <p:slideViewPr>
    <p:cSldViewPr snapToGrid="0">
      <p:cViewPr varScale="1">
        <p:scale>
          <a:sx n="106" d="100"/>
          <a:sy n="106" d="100"/>
        </p:scale>
        <p:origin x="5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AppData\Local\Microsoft\Windows\Temporary%20Internet%20Files\Content.Outlook\1ADU560T\&#1050;&#1086;&#1087;&#1080;&#1103;%202018-01-30%20&#1052;&#1072;&#1088;&#1080;&#1085;&#1077;%20&#1085;&#1072;%20&#1089;&#1072;&#1081;&#1090;%20&#1086;%20&#1088;&#1077;&#1079;&#1091;&#1083;&#1100;&#1090;&#1072;&#1090;&#1072;&#1093;%202017%20&#1075;&#1086;&#1076;&#107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AppData\Local\Microsoft\Windows\Temporary%20Internet%20Files\Content.Outlook\1ADU560T\&#1050;&#1086;&#1087;&#1080;&#1103;%202018-01-30%20&#1052;&#1072;&#1088;&#1080;&#1085;&#1077;%20&#1085;&#1072;%20&#1089;&#1072;&#1081;&#1090;%20&#1086;%20&#1088;&#1077;&#1079;&#1091;&#1083;&#1100;&#1090;&#1072;&#1090;&#1072;&#1093;%202017%20&#1075;&#1086;&#1076;&#1072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AppData\Local\Microsoft\Windows\Temporary%20Internet%20Files\Content.Outlook\1ADU560T\&#1050;&#1086;&#1087;&#1080;&#1103;%202018-01-30%20&#1052;&#1072;&#1088;&#1080;&#1085;&#1077;%20&#1085;&#1072;%20&#1089;&#1072;&#1081;&#1090;%20&#1086;%20&#1088;&#1077;&#1079;&#1091;&#1083;&#1100;&#1090;&#1072;&#1090;&#1072;&#1093;%202017%20&#1075;&#1086;&#1076;&#107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AppData\Local\Microsoft\Windows\Temporary%20Internet%20Files\Content.Outlook\1ADU560T\&#1050;&#1086;&#1087;&#1080;&#1103;%202018-01-30%20&#1052;&#1072;&#1088;&#1080;&#1085;&#1077;%20&#1085;&#1072;%20&#1089;&#1072;&#1081;&#1090;%20&#1086;%20&#1088;&#1077;&#1079;&#1091;&#1083;&#1100;&#1090;&#1072;&#1090;&#1072;&#1093;%202017%20&#1075;&#1086;&#1076;&#1072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AppData\Local\Microsoft\Windows\Temporary%20Internet%20Files\Content.Outlook\1ADU560T\&#1050;&#1086;&#1087;&#1080;&#1103;%202018-01-30%20&#1052;&#1072;&#1088;&#1080;&#1085;&#1077;%20&#1085;&#1072;%20&#1089;&#1072;&#1081;&#1090;%20&#1086;%20&#1088;&#1077;&#1079;&#1091;&#1083;&#1100;&#1090;&#1072;&#1090;&#1072;&#1093;%202017%20&#1075;&#1086;&#1076;&#1072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AppData\Local\Microsoft\Windows\Temporary%20Internet%20Files\Content.Outlook\1ADU560T\&#1050;&#1086;&#1087;&#1080;&#1103;%202018-01-30%20&#1052;&#1072;&#1088;&#1080;&#1085;&#1077;%20&#1085;&#1072;%20&#1089;&#1072;&#1081;&#1090;%20&#1086;%20&#1088;&#1077;&#1079;&#1091;&#1083;&#1100;&#1090;&#1072;&#1090;&#1072;&#1093;%202017%20&#1075;&#1086;&#1076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explosion val="15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5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2.7624260011531093E-2"/>
                  <c:y val="-0.1909972165187646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047445567931237"/>
                  <c:y val="-5.34980870268511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8289269537104"/>
                      <c:h val="0.2348894603762338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9446113987540327E-2"/>
                  <c:y val="5.966297424516634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Диаграммы!$A$2:$A$4</c:f>
              <c:strCache>
                <c:ptCount val="3"/>
                <c:pt idx="0">
                  <c:v>Федеральный бюджет,
1 568 960, тыс. рублей.</c:v>
                </c:pt>
                <c:pt idx="1">
                  <c:v>Внебюджетные источники,
243 249,0 тыс. рублей.</c:v>
                </c:pt>
                <c:pt idx="2">
                  <c:v>Региональные и муниципальные   бюджеты,
1 917 042,0 тыс. рублей.</c:v>
                </c:pt>
              </c:strCache>
            </c:strRef>
          </c:cat>
          <c:val>
            <c:numRef>
              <c:f>Диаграммы!$B$2:$B$4</c:f>
              <c:numCache>
                <c:formatCode>#\ ##0.0</c:formatCode>
                <c:ptCount val="3"/>
                <c:pt idx="0">
                  <c:v>1568960</c:v>
                </c:pt>
                <c:pt idx="1">
                  <c:v>243249</c:v>
                </c:pt>
                <c:pt idx="2">
                  <c:v>1917042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Диаграммы!$A$2:$A$4</c:f>
              <c:strCache>
                <c:ptCount val="3"/>
                <c:pt idx="0">
                  <c:v>Федеральный бюджет,
1 568 960, тыс. рублей.</c:v>
                </c:pt>
                <c:pt idx="1">
                  <c:v>Внебюджетные источники,
243 249,0 тыс. рублей.</c:v>
                </c:pt>
                <c:pt idx="2">
                  <c:v>Региональные и муниципальные   бюджеты,
1 917 042,0 тыс. рублей.</c:v>
                </c:pt>
              </c:strCache>
            </c:strRef>
          </c:cat>
          <c:val>
            <c:numRef>
              <c:f>Диаграммы!$C$2:$C$4</c:f>
              <c:numCache>
                <c:formatCode>0.0%</c:formatCode>
                <c:ptCount val="3"/>
                <c:pt idx="0" formatCode="0.00%">
                  <c:v>0.42071718959115384</c:v>
                </c:pt>
                <c:pt idx="1">
                  <c:v>6.5227307038330212E-2</c:v>
                </c:pt>
                <c:pt idx="2">
                  <c:v>0.51405550337051598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2052393950681E-2"/>
          <c:y val="0.1157163314627281"/>
          <c:w val="0.84484220063486948"/>
          <c:h val="0.80182758515932973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5029958722009822E-2"/>
                  <c:y val="-5.72655458278001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031081923726507E-2"/>
                  <c:y val="-0.3765073177783621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Диаграммы!$A$26:$A$28</c:f>
              <c:strCache>
                <c:ptCount val="3"/>
                <c:pt idx="0">
                  <c:v>Федеральный бюджет,
1 512 603,6 тыс. рублей</c:v>
                </c:pt>
                <c:pt idx="1">
                  <c:v>Внебюджетные источники,
27 207,5 тыс. рублей</c:v>
                </c:pt>
                <c:pt idx="2">
                  <c:v>Региональные и муниципальные бюджеты,
3 154 452,6 тыс. рублей</c:v>
                </c:pt>
              </c:strCache>
            </c:strRef>
          </c:cat>
          <c:val>
            <c:numRef>
              <c:f>Диаграммы!$B$26:$B$28</c:f>
              <c:numCache>
                <c:formatCode>#\ ##0.0</c:formatCode>
                <c:ptCount val="3"/>
                <c:pt idx="0">
                  <c:v>1512603.6</c:v>
                </c:pt>
                <c:pt idx="1">
                  <c:v>27207.5</c:v>
                </c:pt>
                <c:pt idx="2">
                  <c:v>3154452.6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Диаграммы!$A$26:$A$28</c:f>
              <c:strCache>
                <c:ptCount val="3"/>
                <c:pt idx="0">
                  <c:v>Федеральный бюджет,
1 512 603,6 тыс. рублей</c:v>
                </c:pt>
                <c:pt idx="1">
                  <c:v>Внебюджетные источники,
27 207,5 тыс. рублей</c:v>
                </c:pt>
                <c:pt idx="2">
                  <c:v>Региональные и муниципальные бюджеты,
3 154 452,6 тыс. рублей</c:v>
                </c:pt>
              </c:strCache>
            </c:strRef>
          </c:cat>
          <c:val>
            <c:numRef>
              <c:f>Диаграммы!$C$26:$C$28</c:f>
              <c:numCache>
                <c:formatCode>0.0%</c:formatCode>
                <c:ptCount val="3"/>
                <c:pt idx="0">
                  <c:v>0.32222382394069599</c:v>
                </c:pt>
                <c:pt idx="1">
                  <c:v>5.7959036259509662E-3</c:v>
                </c:pt>
                <c:pt idx="2">
                  <c:v>0.67198027243335312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Диаграммы!$A$50</c:f>
              <c:strCache>
                <c:ptCount val="1"/>
                <c:pt idx="0">
                  <c:v>Число лиц, погибших в дорожно-транспортных происшествиях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Диаграммы!$B$49:$D$49</c:f>
              <c:strCache>
                <c:ptCount val="3"/>
                <c:pt idx="0">
                  <c:v>Базовый 2012 год, 27 991 чел.</c:v>
                </c:pt>
                <c:pt idx="1">
                  <c:v>Расчетное задание на 2017 год, 24 390 чел., на
 3 601 чел. (12,86%) меньше уровня 2012 года</c:v>
                </c:pt>
                <c:pt idx="2">
                  <c:v>Факт 2017 года, 18 979 чел.,
на 9 012 (32,196%) меньше уровня 2012 года</c:v>
                </c:pt>
              </c:strCache>
            </c:strRef>
          </c:cat>
          <c:val>
            <c:numRef>
              <c:f>Диаграммы!$B$50:$D$50</c:f>
              <c:numCache>
                <c:formatCode>General</c:formatCode>
                <c:ptCount val="3"/>
                <c:pt idx="0">
                  <c:v>27991</c:v>
                </c:pt>
                <c:pt idx="1">
                  <c:v>24390</c:v>
                </c:pt>
                <c:pt idx="2">
                  <c:v>18979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88704"/>
        <c:axId val="132889264"/>
      </c:lineChart>
      <c:catAx>
        <c:axId val="1328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889264"/>
        <c:crosses val="autoZero"/>
        <c:auto val="1"/>
        <c:lblAlgn val="ctr"/>
        <c:lblOffset val="100"/>
        <c:noMultiLvlLbl val="0"/>
      </c:catAx>
      <c:valAx>
        <c:axId val="13288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888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rgbClr val="006699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Диаграммы!$A$75</c:f>
              <c:strCache>
                <c:ptCount val="1"/>
                <c:pt idx="0">
                  <c:v>Число детей, погибших в дорожно-транспортных происшествиях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Диаграммы!$B$74:$D$74</c:f>
              <c:strCache>
                <c:ptCount val="3"/>
                <c:pt idx="0">
                  <c:v>Базовый 2012 год, 
940 чел.</c:v>
                </c:pt>
                <c:pt idx="1">
                  <c:v>Расчетное задание на
 2017  год, 792 чел., на 
148 (15,7%) меньше уровня 2012 года</c:v>
                </c:pt>
                <c:pt idx="2">
                  <c:v>Факт 2017 года, 711 чел., на
 229 (24,362%) меньше уровня 2012 года</c:v>
                </c:pt>
              </c:strCache>
            </c:strRef>
          </c:cat>
          <c:val>
            <c:numRef>
              <c:f>Диаграммы!$B$75:$D$75</c:f>
              <c:numCache>
                <c:formatCode>General</c:formatCode>
                <c:ptCount val="3"/>
                <c:pt idx="0">
                  <c:v>940</c:v>
                </c:pt>
                <c:pt idx="1">
                  <c:v>792</c:v>
                </c:pt>
                <c:pt idx="2">
                  <c:v>711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91504"/>
        <c:axId val="165727984"/>
      </c:lineChart>
      <c:catAx>
        <c:axId val="13289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727984"/>
        <c:crosses val="autoZero"/>
        <c:auto val="1"/>
        <c:lblAlgn val="ctr"/>
        <c:lblOffset val="100"/>
        <c:noMultiLvlLbl val="0"/>
      </c:catAx>
      <c:valAx>
        <c:axId val="16572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891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rgbClr val="006699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Диаграммы!$A$99</c:f>
              <c:strCache>
                <c:ptCount val="1"/>
                <c:pt idx="0">
                  <c:v>Социальный риск (число лиц, погибших в дорожно-транспортных происшествиях, на 100 тыс. населения)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Диаграммы!$B$98:$D$98</c:f>
              <c:strCache>
                <c:ptCount val="3"/>
                <c:pt idx="0">
                  <c:v>Базовый 2012 год,
 20 чел.</c:v>
                </c:pt>
                <c:pt idx="1">
                  <c:v>Расчетное задание на
 2017 год, 17,9 чел., на
 2,1 чел.  (10,5%) меньше уровня 2012 года</c:v>
                </c:pt>
                <c:pt idx="2">
                  <c:v>Факт 2017 года, 12,928 чел., на
7,1 чел. (35,36%) меньше уровня 2012 года</c:v>
                </c:pt>
              </c:strCache>
            </c:strRef>
          </c:cat>
          <c:val>
            <c:numRef>
              <c:f>Диаграммы!$B$99:$D$99</c:f>
              <c:numCache>
                <c:formatCode>General</c:formatCode>
                <c:ptCount val="3"/>
                <c:pt idx="0">
                  <c:v>20</c:v>
                </c:pt>
                <c:pt idx="1">
                  <c:v>17.899999999999999</c:v>
                </c:pt>
                <c:pt idx="2">
                  <c:v>12.928000000000001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30224"/>
        <c:axId val="165730784"/>
      </c:lineChart>
      <c:catAx>
        <c:axId val="1657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730784"/>
        <c:crosses val="autoZero"/>
        <c:auto val="1"/>
        <c:lblAlgn val="ctr"/>
        <c:lblOffset val="100"/>
        <c:noMultiLvlLbl val="0"/>
      </c:catAx>
      <c:valAx>
        <c:axId val="1657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730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rgbClr val="006699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Диаграммы!$A$122</c:f>
              <c:strCache>
                <c:ptCount val="1"/>
                <c:pt idx="0">
                  <c:v>Транспортный риск (число лиц, погибших в дорожно-транспортных происшествиях, на 10 тыс. транспортных средств)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Диаграммы!$B$121:$D$121</c:f>
              <c:strCache>
                <c:ptCount val="3"/>
                <c:pt idx="0">
                  <c:v>Базовый 2012 год,
 6,1 чел.</c:v>
                </c:pt>
                <c:pt idx="1">
                  <c:v>Расчетное задание на 2017 год, 5,33 чел., на 0,8 чел. (12,62%) меньше уровня 2012 года</c:v>
                </c:pt>
                <c:pt idx="2">
                  <c:v>Факт 2017 года, 3,324 чел., на 2,8 чел.(45,516%) меньше уровня 2012 года</c:v>
                </c:pt>
              </c:strCache>
            </c:strRef>
          </c:cat>
          <c:val>
            <c:numRef>
              <c:f>Диаграммы!$B$122:$D$122</c:f>
              <c:numCache>
                <c:formatCode>General</c:formatCode>
                <c:ptCount val="3"/>
                <c:pt idx="0">
                  <c:v>6.1</c:v>
                </c:pt>
                <c:pt idx="1">
                  <c:v>5.33</c:v>
                </c:pt>
                <c:pt idx="2">
                  <c:v>3.3239999999999998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33024"/>
        <c:axId val="165733584"/>
      </c:lineChart>
      <c:catAx>
        <c:axId val="16573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733584"/>
        <c:crosses val="autoZero"/>
        <c:auto val="1"/>
        <c:lblAlgn val="ctr"/>
        <c:lblOffset val="100"/>
        <c:noMultiLvlLbl val="0"/>
      </c:catAx>
      <c:valAx>
        <c:axId val="16573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73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rgbClr val="006699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0993-73CA-45FA-996C-1196809D2A4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1FF99-BDBD-40A0-94A9-64209A4F4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8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FF99-BDBD-40A0-94A9-64209A4F44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0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FF99-BDBD-40A0-94A9-64209A4F44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9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FF99-BDBD-40A0-94A9-64209A4F44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7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FF99-BDBD-40A0-94A9-64209A4F44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7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3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3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4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2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9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5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2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9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5284-E82C-45E4-AB36-C28C1998EE5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3354-4E84-4B42-AF59-1C8484A4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97120"/>
            <a:ext cx="12192000" cy="182681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ФЕДЕРАЛЬНАЯ  ЦЕЛЕВАЯ ПРОГРАММА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«ПОВЫШЕНИЕ БЕЗОПАСНОСТИ ДОРОЖНОГО ДВИЖЕНИЯ В 2013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ГОДАХ»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ИТОГИ 201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2918" y="493982"/>
            <a:ext cx="141530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6717" y="6050057"/>
            <a:ext cx="416684" cy="6465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588" y="74293"/>
            <a:ext cx="11434813" cy="1453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u="sng" dirty="0" smtClean="0">
                <a:solidFill>
                  <a:srgbClr val="002060"/>
                </a:solidFill>
              </a:rPr>
              <a:t>работа </a:t>
            </a:r>
            <a:r>
              <a:rPr lang="ru-RU" sz="4400" u="sng" dirty="0">
                <a:solidFill>
                  <a:srgbClr val="002060"/>
                </a:solidFill>
              </a:rPr>
              <a:t>с детскими и подростковыми профильными организациями (ЮИД</a:t>
            </a:r>
            <a:r>
              <a:rPr lang="ru-RU" sz="4400" u="sng" dirty="0" smtClean="0">
                <a:solidFill>
                  <a:srgbClr val="002060"/>
                </a:solidFill>
              </a:rPr>
              <a:t>) </a:t>
            </a:r>
            <a:endParaRPr lang="ru-RU" sz="4400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8232" y="4591250"/>
            <a:ext cx="4225490" cy="19496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Межгосударственный слет ЮНЫХ ИНСПЕКТОРОВ ДВИЖЕНИЯ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20 </a:t>
            </a:r>
            <a:r>
              <a:rPr lang="ru-RU" i="1" dirty="0" smtClean="0">
                <a:solidFill>
                  <a:srgbClr val="002060"/>
                </a:solidFill>
              </a:rPr>
              <a:t>октября - 2 </a:t>
            </a:r>
            <a:r>
              <a:rPr lang="ru-RU" i="1" dirty="0">
                <a:solidFill>
                  <a:srgbClr val="002060"/>
                </a:solidFill>
              </a:rPr>
              <a:t>ноября 2017 г., Анапа, </a:t>
            </a:r>
            <a:r>
              <a:rPr lang="ru-RU" i="1" dirty="0" smtClean="0">
                <a:solidFill>
                  <a:srgbClr val="002060"/>
                </a:solidFill>
              </a:rPr>
              <a:t>Всероссийский </a:t>
            </a:r>
            <a:r>
              <a:rPr lang="ru-RU" i="1" dirty="0">
                <a:solidFill>
                  <a:srgbClr val="002060"/>
                </a:solidFill>
              </a:rPr>
              <a:t>детский центр «Смена</a:t>
            </a:r>
            <a:r>
              <a:rPr lang="ru-RU" i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Участники: 139 активистов ЮИД из </a:t>
            </a:r>
            <a:r>
              <a:rPr lang="ru-RU" i="1" dirty="0">
                <a:solidFill>
                  <a:srgbClr val="002060"/>
                </a:solidFill>
              </a:rPr>
              <a:t>28 регионов России и пяти республик СНГ</a:t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9" y="4058946"/>
            <a:ext cx="3362425" cy="2241884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92" y="1564588"/>
            <a:ext cx="3317209" cy="2241884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48" y="4058946"/>
            <a:ext cx="3282215" cy="2194767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4" y="1527708"/>
            <a:ext cx="3349590" cy="220670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82" y="1924827"/>
            <a:ext cx="3349590" cy="226930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16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1" y="4884491"/>
            <a:ext cx="6838095" cy="153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78941" y="160866"/>
            <a:ext cx="11500021" cy="1817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u="sng" dirty="0" smtClean="0">
                <a:solidFill>
                  <a:srgbClr val="002060"/>
                </a:solidFill>
              </a:rPr>
              <a:t>изготовление </a:t>
            </a:r>
            <a:r>
              <a:rPr lang="ru-RU" sz="4400" u="sng" dirty="0">
                <a:solidFill>
                  <a:srgbClr val="002060"/>
                </a:solidFill>
              </a:rPr>
              <a:t>и распространение </a:t>
            </a:r>
            <a:r>
              <a:rPr lang="ru-RU" sz="4400" u="sng" dirty="0" err="1">
                <a:solidFill>
                  <a:srgbClr val="002060"/>
                </a:solidFill>
              </a:rPr>
              <a:t>световозвращающих</a:t>
            </a:r>
            <a:r>
              <a:rPr lang="ru-RU" sz="4400" u="sng" dirty="0">
                <a:solidFill>
                  <a:srgbClr val="002060"/>
                </a:solidFill>
              </a:rPr>
              <a:t> </a:t>
            </a:r>
            <a:r>
              <a:rPr lang="ru-RU" sz="4400" u="sng" dirty="0" smtClean="0">
                <a:solidFill>
                  <a:srgbClr val="002060"/>
                </a:solidFill>
              </a:rPr>
              <a:t>приспособлений для детей </a:t>
            </a:r>
            <a:endParaRPr lang="ru-RU" sz="4400" u="sng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4681" y="2240691"/>
            <a:ext cx="6244281" cy="128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rgbClr val="002060"/>
                </a:solidFill>
              </a:rPr>
              <a:t>- закуплены 180 </a:t>
            </a:r>
            <a:r>
              <a:rPr lang="ru-RU" i="1" dirty="0" err="1">
                <a:solidFill>
                  <a:srgbClr val="002060"/>
                </a:solidFill>
              </a:rPr>
              <a:t>тыс</a:t>
            </a:r>
            <a:r>
              <a:rPr lang="ru-RU" i="1" dirty="0">
                <a:solidFill>
                  <a:srgbClr val="002060"/>
                </a:solidFill>
              </a:rPr>
              <a:t> тысяч </a:t>
            </a:r>
            <a:r>
              <a:rPr lang="ru-RU" i="1" dirty="0" err="1">
                <a:solidFill>
                  <a:srgbClr val="002060"/>
                </a:solidFill>
              </a:rPr>
              <a:t>световозвращающих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приспособлений;</a:t>
            </a:r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- 20 субъектов РФ получили </a:t>
            </a:r>
            <a:r>
              <a:rPr lang="ru-RU" i="1" dirty="0" err="1" smtClean="0">
                <a:solidFill>
                  <a:srgbClr val="002060"/>
                </a:solidFill>
              </a:rPr>
              <a:t>световозвращающие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приспособления: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53923" y="3855308"/>
            <a:ext cx="1902941" cy="24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b="1" dirty="0">
                <a:solidFill>
                  <a:srgbClr val="002060"/>
                </a:solidFill>
              </a:rPr>
              <a:t>Алтайский край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Астраханская область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Владимирская область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Калужская область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Камчатский край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Красноярский край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Мурманская область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Новгородская область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Республика Бурятия</a:t>
            </a:r>
            <a:endParaRPr lang="ru-RU" sz="1350" dirty="0">
              <a:solidFill>
                <a:srgbClr val="002060"/>
              </a:solidFill>
            </a:endParaRPr>
          </a:p>
          <a:p>
            <a:r>
              <a:rPr lang="ru-RU" sz="1350" b="1" dirty="0">
                <a:solidFill>
                  <a:srgbClr val="002060"/>
                </a:solidFill>
              </a:rPr>
              <a:t>Республика Татарстан</a:t>
            </a: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1262" y="3855308"/>
            <a:ext cx="1965982" cy="24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b="1" dirty="0">
                <a:solidFill>
                  <a:srgbClr val="002060"/>
                </a:solidFill>
              </a:rPr>
              <a:t>Рязанская область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Санкт-Петербург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Сахалинская область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Свердловская область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Тамбовская область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Тульская область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Тюменская область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Удмуртская Республика 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Чувашская Республика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Ярославская </a:t>
            </a:r>
            <a:r>
              <a:rPr lang="ru-RU" sz="1400" b="1" dirty="0">
                <a:solidFill>
                  <a:srgbClr val="002060"/>
                </a:solidFill>
              </a:rPr>
              <a:t>область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9" y="2038521"/>
            <a:ext cx="4080933" cy="306070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1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6717" y="6050057"/>
            <a:ext cx="416684" cy="646579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355033" y="4098556"/>
            <a:ext cx="3943722" cy="1860453"/>
          </a:xfrm>
          <a:prstGeom prst="snip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Установлено 22,493 погонных километров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пешеходных ограждений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 11 субъектах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РФ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965363" y="3732336"/>
            <a:ext cx="3860768" cy="1745012"/>
          </a:xfrm>
          <a:prstGeom prst="snip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Модернизированы 85   пешеходных переходов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 10 субъектах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РФ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4508659" y="4796468"/>
            <a:ext cx="3385996" cy="1744295"/>
          </a:xfrm>
          <a:prstGeom prst="snip2DiagRect">
            <a:avLst>
              <a:gd name="adj1" fmla="val 8321"/>
              <a:gd name="adj2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Модернизировано 83 светофорных объекта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 11 субъектах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РФ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163">
            <a:off x="378886" y="985801"/>
            <a:ext cx="3896016" cy="29166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916">
            <a:off x="4456414" y="932224"/>
            <a:ext cx="3044068" cy="376050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29">
            <a:off x="7693128" y="1005627"/>
            <a:ext cx="4286726" cy="26197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684332" y="101136"/>
            <a:ext cx="8722036" cy="68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u="sng" dirty="0" smtClean="0">
                <a:solidFill>
                  <a:srgbClr val="002060"/>
                </a:solidFill>
              </a:rPr>
              <a:t>инфраструктура безопасности </a:t>
            </a:r>
            <a:endParaRPr lang="ru-RU" sz="4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6446" y="70338"/>
            <a:ext cx="9789459" cy="1265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u="sng" dirty="0" smtClean="0">
                <a:solidFill>
                  <a:srgbClr val="002060"/>
                </a:solidFill>
              </a:rPr>
              <a:t>Программа принята в </a:t>
            </a:r>
            <a:r>
              <a:rPr lang="en-US" sz="4400" u="sng" dirty="0" smtClean="0">
                <a:solidFill>
                  <a:srgbClr val="002060"/>
                </a:solidFill>
              </a:rPr>
              <a:t>76 </a:t>
            </a:r>
            <a:r>
              <a:rPr lang="en-US" sz="4400" u="sng" dirty="0">
                <a:solidFill>
                  <a:srgbClr val="002060"/>
                </a:solidFill>
              </a:rPr>
              <a:t>c</a:t>
            </a:r>
            <a:r>
              <a:rPr lang="ru-RU" sz="4400" u="sng" dirty="0" err="1" smtClean="0">
                <a:solidFill>
                  <a:srgbClr val="002060"/>
                </a:solidFill>
              </a:rPr>
              <a:t>убъектах</a:t>
            </a:r>
            <a:r>
              <a:rPr lang="ru-RU" sz="4400" u="sng" dirty="0" smtClean="0">
                <a:solidFill>
                  <a:srgbClr val="002060"/>
                </a:solidFill>
              </a:rPr>
              <a:t> </a:t>
            </a:r>
            <a:r>
              <a:rPr lang="ru-RU" sz="4400" u="sng" dirty="0">
                <a:solidFill>
                  <a:srgbClr val="002060"/>
                </a:solidFill>
              </a:rPr>
              <a:t>Российской Федерации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9224" y="2109183"/>
            <a:ext cx="10327341" cy="713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rgbClr val="002060"/>
                </a:solidFill>
              </a:rPr>
              <a:t>Реализовано мероприятий на сумму 17,8 </a:t>
            </a:r>
            <a:r>
              <a:rPr lang="ru-RU" sz="3200" u="sng" dirty="0">
                <a:solidFill>
                  <a:srgbClr val="002060"/>
                </a:solidFill>
              </a:rPr>
              <a:t>млрд рублей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5723138" y="2687835"/>
            <a:ext cx="656072" cy="102996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5734767" y="1215422"/>
            <a:ext cx="632814" cy="1029959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6235" y="5018764"/>
            <a:ext cx="6837736" cy="1731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закуплено 5 автомобилей скорой помощи класса «С»;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приобретено 164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комлекта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учебно-игрового оборудования;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закуплено 112,72 тыс.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световозвращающих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приспособлений;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установлено 10 565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п.м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  пешеходных ограждений;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установлено 282 светофорных объекта;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оборудовано 170 нерегулируемых пешеходных переходов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404" y="6097656"/>
            <a:ext cx="420660" cy="652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4790" y="3583014"/>
            <a:ext cx="11560627" cy="1323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err="1" smtClean="0">
                <a:solidFill>
                  <a:srgbClr val="002060"/>
                </a:solidFill>
              </a:rPr>
              <a:t>Софинансируемых</a:t>
            </a:r>
            <a:r>
              <a:rPr lang="ru-RU" sz="3200" u="sng" dirty="0" smtClean="0">
                <a:solidFill>
                  <a:srgbClr val="002060"/>
                </a:solidFill>
              </a:rPr>
              <a:t> мероприятий реализовано на сумму </a:t>
            </a:r>
            <a:endParaRPr lang="en-US" sz="3200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u="sng" dirty="0" smtClean="0">
                <a:solidFill>
                  <a:srgbClr val="002060"/>
                </a:solidFill>
              </a:rPr>
              <a:t>3,7 млрд рублей </a:t>
            </a:r>
            <a:endParaRPr lang="en-US" sz="3200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(75,5% от запланированных 4,9 млрд рублей)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49189"/>
              </p:ext>
            </p:extLst>
          </p:nvPr>
        </p:nvGraphicFramePr>
        <p:xfrm>
          <a:off x="29818" y="1"/>
          <a:ext cx="12162181" cy="68579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72670"/>
                <a:gridCol w="1398947"/>
                <a:gridCol w="1398947"/>
                <a:gridCol w="1398947"/>
                <a:gridCol w="1398947"/>
                <a:gridCol w="1398947"/>
                <a:gridCol w="1398947"/>
                <a:gridCol w="1395829"/>
              </a:tblGrid>
              <a:tr h="129963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Итоги  выполнения мероприятий </a:t>
                      </a:r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ФЦП</a:t>
                      </a:r>
                      <a:r>
                        <a:rPr lang="ru-RU" sz="20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Повышение безопасности дорожного движения </a:t>
                      </a:r>
                      <a:endParaRPr lang="ru-RU" sz="2000" b="1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2013 - 2020 годах» </a:t>
                      </a:r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государственными заказчиками</a:t>
                      </a:r>
                      <a:r>
                        <a:rPr lang="ru-RU" sz="20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за </a:t>
                      </a:r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2017 </a:t>
                      </a:r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2000" b="1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8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Государственный заказчик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Доведено,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тыс.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Заключено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контрактов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Кассовые 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Возврат в бюджет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тыс.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тыс.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тыс. рублей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13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 МВД </a:t>
                      </a:r>
                      <a:r>
                        <a:rPr lang="ru-RU" sz="1600" b="1" u="none" strike="noStrike" dirty="0">
                          <a:effectLst/>
                        </a:rPr>
                        <a:t>России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812 453,9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806 943,4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99,3%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806 581,5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99,3%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5 872,4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               0,7%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613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 Минздрав </a:t>
                      </a:r>
                      <a:r>
                        <a:rPr lang="ru-RU" sz="1600" b="1" u="none" strike="noStrike" dirty="0">
                          <a:effectLst/>
                        </a:rPr>
                        <a:t>России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29 913,2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23 466,4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78,4%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23 466,4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78,4%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6 446,8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             21,6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613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 МЧС </a:t>
                      </a:r>
                      <a:r>
                        <a:rPr lang="ru-RU" sz="1600" b="1" u="none" strike="noStrike" dirty="0">
                          <a:effectLst/>
                        </a:rPr>
                        <a:t>России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149 815,2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149 810,6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100,0%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149 810,6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100,0%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4,6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              0,0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613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Минобрнауки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России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301 741,8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278 187,6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92,2%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259 187,5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85,9%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42 554,3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            14,1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6131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Минпромторг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39 503,7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39 503,7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100,0%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39 503,7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100,0%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0,0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             0,0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613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 Минтранс </a:t>
                      </a:r>
                      <a:r>
                        <a:rPr lang="ru-RU" sz="1600" b="1" u="none" strike="noStrike" dirty="0">
                          <a:effectLst/>
                        </a:rPr>
                        <a:t>России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131 395,4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130 071,6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99,0%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130 071,6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99,0%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1 323,8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              1,0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613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Росавтодор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104 136,8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103 982,2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99,9%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103 982,2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99,9%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154,6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              0,1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8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 Итого</a:t>
                      </a:r>
                      <a:r>
                        <a:rPr lang="ru-RU" sz="1600" b="1" u="none" strike="noStrike" dirty="0">
                          <a:effectLst/>
                        </a:rPr>
                        <a:t>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1 568 960,0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1 531 965,5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97,6%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1 512 603,6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96,4%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56 356,4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              3,6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589250" y="8259764"/>
            <a:ext cx="11792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200" b="0" i="0" strike="noStrike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19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7317" y="2562330"/>
            <a:ext cx="9789459" cy="126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404" y="6097656"/>
            <a:ext cx="42066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2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692" y="240540"/>
            <a:ext cx="11495315" cy="10772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</a:rPr>
              <a:t>Плановая структура финансирования Программы на 2017 год,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ru-RU" sz="3200" u="sng" dirty="0">
                <a:solidFill>
                  <a:srgbClr val="002060"/>
                </a:solidFill>
              </a:rPr>
              <a:t>всего 3 729 251,0 тыс. рублей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23337"/>
              </p:ext>
            </p:extLst>
          </p:nvPr>
        </p:nvGraphicFramePr>
        <p:xfrm>
          <a:off x="517490" y="1611964"/>
          <a:ext cx="11163718" cy="131210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526215"/>
                <a:gridCol w="2461846"/>
                <a:gridCol w="1175657"/>
              </a:tblGrid>
              <a:tr h="41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Федеральный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бюджет,</a:t>
                      </a:r>
                      <a:r>
                        <a:rPr lang="en-US" sz="18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568 960, тыс. рублей.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1 568 960,0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42,07%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Внебюджетные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источники,</a:t>
                      </a:r>
                      <a:r>
                        <a:rPr lang="en-US" sz="18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243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249,0 тыс. рублей.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243 249,0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6,5%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5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Региональные и муниципальные  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бюджеты,</a:t>
                      </a:r>
                      <a:r>
                        <a:rPr lang="en-US" sz="18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917 042,0 тыс. рублей.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1 917 042,0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51,4%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175587"/>
              </p:ext>
            </p:extLst>
          </p:nvPr>
        </p:nvGraphicFramePr>
        <p:xfrm>
          <a:off x="1014884" y="3023856"/>
          <a:ext cx="9636369" cy="369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404" y="6097656"/>
            <a:ext cx="42066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450" y="240540"/>
            <a:ext cx="11545557" cy="10772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</a:rPr>
              <a:t>Фактическая структура финансирования Программы на 2017 год, всего 4 694 763,7 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853"/>
              </p:ext>
            </p:extLst>
          </p:nvPr>
        </p:nvGraphicFramePr>
        <p:xfrm>
          <a:off x="622998" y="1567543"/>
          <a:ext cx="10962750" cy="139672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159261"/>
                <a:gridCol w="1657978"/>
                <a:gridCol w="1145511"/>
              </a:tblGrid>
              <a:tr h="46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Федеральный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бюджет,1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512 603,6 тыс. рублей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1 512 603,6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32,2%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6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Внебюджетные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источники,27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207,5 тыс. рублей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27 207,5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0,6%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6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Региональные и муниципальные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бюджеты,3</a:t>
                      </a:r>
                      <a:r>
                        <a:rPr lang="en-US" sz="18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154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452,6 тыс. рублей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3 154 452,6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67,2%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801086"/>
              </p:ext>
            </p:extLst>
          </p:nvPr>
        </p:nvGraphicFramePr>
        <p:xfrm>
          <a:off x="1095270" y="3105339"/>
          <a:ext cx="9264581" cy="367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404" y="6097656"/>
            <a:ext cx="42066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9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84403"/>
              </p:ext>
            </p:extLst>
          </p:nvPr>
        </p:nvGraphicFramePr>
        <p:xfrm>
          <a:off x="378067" y="271306"/>
          <a:ext cx="5527431" cy="30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588834"/>
              </p:ext>
            </p:extLst>
          </p:nvPr>
        </p:nvGraphicFramePr>
        <p:xfrm>
          <a:off x="6143729" y="271305"/>
          <a:ext cx="5793712" cy="30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71359"/>
              </p:ext>
            </p:extLst>
          </p:nvPr>
        </p:nvGraphicFramePr>
        <p:xfrm>
          <a:off x="378068" y="3525924"/>
          <a:ext cx="5527431" cy="274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208931"/>
              </p:ext>
            </p:extLst>
          </p:nvPr>
        </p:nvGraphicFramePr>
        <p:xfrm>
          <a:off x="6143729" y="3525924"/>
          <a:ext cx="5793712" cy="274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4404" y="6097656"/>
            <a:ext cx="42066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8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6717" y="6050057"/>
            <a:ext cx="416684" cy="64657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086484" y="2267094"/>
            <a:ext cx="3304754" cy="19503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ропаганда БДД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2388" y="1648587"/>
            <a:ext cx="2658533" cy="1806618"/>
          </a:xfrm>
          <a:prstGeom prst="ellipse">
            <a:avLst/>
          </a:prstGeom>
          <a:solidFill>
            <a:srgbClr val="006699"/>
          </a:soli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  <a:r>
              <a:rPr lang="ru-RU" sz="2000" dirty="0" smtClean="0"/>
              <a:t>азработка </a:t>
            </a:r>
            <a:r>
              <a:rPr lang="ru-RU" sz="2000" dirty="0"/>
              <a:t>учебно-методических пособий</a:t>
            </a:r>
          </a:p>
        </p:txBody>
      </p:sp>
      <p:sp>
        <p:nvSpPr>
          <p:cNvPr id="5" name="Овал 4"/>
          <p:cNvSpPr/>
          <p:nvPr/>
        </p:nvSpPr>
        <p:spPr>
          <a:xfrm>
            <a:off x="2095150" y="4224140"/>
            <a:ext cx="2954624" cy="1913567"/>
          </a:xfrm>
          <a:prstGeom prst="ellipse">
            <a:avLst/>
          </a:prstGeom>
          <a:solidFill>
            <a:srgbClr val="006699"/>
          </a:soli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роведение </a:t>
            </a:r>
            <a:r>
              <a:rPr lang="ru-RU" sz="2000" dirty="0"/>
              <a:t>информационно-образовательных кампании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4418969" y="211666"/>
            <a:ext cx="2866414" cy="1605191"/>
          </a:xfrm>
          <a:prstGeom prst="ellipse">
            <a:avLst/>
          </a:prstGeom>
          <a:solidFill>
            <a:srgbClr val="006699"/>
          </a:soli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создание  теле-и радиопрограмм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6622452" y="4112945"/>
            <a:ext cx="2954251" cy="2024762"/>
          </a:xfrm>
          <a:prstGeom prst="ellipse">
            <a:avLst/>
          </a:prstGeom>
          <a:solidFill>
            <a:srgbClr val="006699"/>
          </a:soli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</a:t>
            </a:r>
            <a:r>
              <a:rPr lang="ru-RU" sz="2000" dirty="0" smtClean="0"/>
              <a:t>рганизация </a:t>
            </a:r>
            <a:r>
              <a:rPr lang="ru-RU" sz="2000" dirty="0"/>
              <a:t>специальных рубрики  </a:t>
            </a:r>
          </a:p>
          <a:p>
            <a:pPr algn="ctr"/>
            <a:r>
              <a:rPr lang="ru-RU" sz="2000" dirty="0"/>
              <a:t>в печатных СМИ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2516531">
            <a:off x="3918498" y="2571399"/>
            <a:ext cx="2455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371932">
            <a:off x="4285941" y="3841695"/>
            <a:ext cx="2388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63214" y="1418252"/>
            <a:ext cx="3037716" cy="2078567"/>
          </a:xfrm>
          <a:prstGeom prst="ellipse">
            <a:avLst/>
          </a:prstGeom>
          <a:solidFill>
            <a:srgbClr val="006699"/>
          </a:solidFill>
          <a:ln w="12700">
            <a:solidFill>
              <a:srgbClr val="0066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  <a:r>
              <a:rPr lang="ru-RU" sz="2000" dirty="0" smtClean="0"/>
              <a:t>абота </a:t>
            </a:r>
            <a:r>
              <a:rPr lang="ru-RU" sz="2000" dirty="0"/>
              <a:t>с детскими и подростковыми профильными организациями (ЮИД)</a:t>
            </a:r>
          </a:p>
        </p:txBody>
      </p:sp>
      <p:sp>
        <p:nvSpPr>
          <p:cNvPr id="20" name="Стрелка вправо 19"/>
          <p:cNvSpPr/>
          <p:nvPr/>
        </p:nvSpPr>
        <p:spPr>
          <a:xfrm rot="3172628">
            <a:off x="6969570" y="3808213"/>
            <a:ext cx="2455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830666">
            <a:off x="7311352" y="2571558"/>
            <a:ext cx="2455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5664286" y="1824785"/>
            <a:ext cx="2455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6717" y="6050057"/>
            <a:ext cx="416684" cy="646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406" y="63603"/>
            <a:ext cx="10593863" cy="746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u="sng" dirty="0">
                <a:solidFill>
                  <a:srgbClr val="002060"/>
                </a:solidFill>
              </a:rPr>
              <a:t>разработка учебно-методических пособий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790107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Онлайн-проект для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 разных возрастов,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3" y="791013"/>
            <a:ext cx="10247871" cy="23416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4161" y="3132636"/>
            <a:ext cx="5872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Онлайн-проект для школьников, их родителей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учителей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0" y="3690549"/>
            <a:ext cx="1589906" cy="1318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1" y="3690549"/>
            <a:ext cx="1556952" cy="1318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66" y="3690548"/>
            <a:ext cx="1466658" cy="13180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34" y="3707019"/>
            <a:ext cx="1673590" cy="1318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73" y="3707019"/>
            <a:ext cx="1729947" cy="13525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72" y="3690548"/>
            <a:ext cx="1771130" cy="13525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9304" y="5285951"/>
            <a:ext cx="1589906" cy="126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Игры - </a:t>
            </a:r>
            <a:r>
              <a:rPr lang="ru-RU" sz="1600" i="1" dirty="0"/>
              <a:t>самый </a:t>
            </a:r>
            <a:r>
              <a:rPr lang="ru-RU" sz="1600" i="1" dirty="0" smtClean="0"/>
              <a:t>эффективный </a:t>
            </a:r>
            <a:r>
              <a:rPr lang="ru-RU" sz="1600" i="1" dirty="0"/>
              <a:t>способ </a:t>
            </a:r>
            <a:r>
              <a:rPr lang="ru-RU" sz="1600" i="1" dirty="0" smtClean="0"/>
              <a:t>освоить и </a:t>
            </a:r>
            <a:r>
              <a:rPr lang="ru-RU" sz="1600" i="1" dirty="0"/>
              <a:t>закрепить </a:t>
            </a:r>
            <a:r>
              <a:rPr lang="ru-RU" sz="1600" i="1" dirty="0" smtClean="0"/>
              <a:t>навыки по БДД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25361" y="5285951"/>
            <a:ext cx="1556952" cy="126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Фильмы для младшей, средней, старшей школы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69166" y="5285951"/>
            <a:ext cx="1466658" cy="126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Курсы: электронный </a:t>
            </a:r>
            <a:r>
              <a:rPr lang="ru-RU" sz="1600" i="1" dirty="0" err="1"/>
              <a:t>интерактив</a:t>
            </a:r>
            <a:r>
              <a:rPr lang="ru-RU" sz="1600" i="1" dirty="0"/>
              <a:t> с </a:t>
            </a:r>
            <a:r>
              <a:rPr lang="ru-RU" sz="1600" i="1" dirty="0" smtClean="0"/>
              <a:t>виртуальным инспектором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22676" y="5277935"/>
            <a:ext cx="1722037" cy="127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Интерактивные книги </a:t>
            </a:r>
            <a:r>
              <a:rPr lang="ru-RU" sz="1600" i="1" dirty="0" smtClean="0"/>
              <a:t>для </a:t>
            </a:r>
            <a:r>
              <a:rPr lang="ru-RU" sz="1600" i="1" dirty="0"/>
              <a:t>младшей, средней, старшей школы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75373" y="5285951"/>
            <a:ext cx="1729947" cy="126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/>
              <a:t>Методики для педагогов по работе с материалами </a:t>
            </a:r>
            <a:r>
              <a:rPr lang="ru-RU" sz="1600" i="1" dirty="0"/>
              <a:t>по БДД 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21330" y="5285951"/>
            <a:ext cx="1525388" cy="126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/>
              <a:t>Специальное ПО для занятий в группах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70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ПБД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39480" y="6067981"/>
            <a:ext cx="416684" cy="646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739" y="79782"/>
            <a:ext cx="11081728" cy="746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u="sng" dirty="0">
                <a:solidFill>
                  <a:srgbClr val="002060"/>
                </a:solidFill>
              </a:rPr>
              <a:t>информационно-образовательные кампании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4" y="839533"/>
            <a:ext cx="3726475" cy="256372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9533"/>
            <a:ext cx="3852333" cy="262920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56" y="872273"/>
            <a:ext cx="3852333" cy="256372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18532" y="3556072"/>
            <a:ext cx="11937631" cy="315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300" dirty="0" smtClean="0">
              <a:solidFill>
                <a:schemeClr val="bg1"/>
              </a:solidFill>
              <a:effectLst/>
            </a:endParaRPr>
          </a:p>
          <a:p>
            <a:pPr algn="just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«Навстречу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безопасности» – широкомасштабная комплексная социальная кампания, рассчитанная на все группы участников дорожного движения.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рамках нее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прошли образовательные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мероприятия для водителей, пешеходов, велосипедистов, родителей, детей. Специально для пожилых участников дорожного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движения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была разработана своя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методика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проведения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образовательной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лекции.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Первый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этап кампании прошел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2016 году в Псковской, Новгородской и Ленинградской областях. 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algn="just"/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			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/>
              </a:rPr>
              <a:t>2017 году ее встречали на Северном Кавказе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23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/>
              </a:rPr>
              <a:t> </a:t>
            </a:r>
          </a:p>
        </p:txBody>
      </p:sp>
      <p:pic>
        <p:nvPicPr>
          <p:cNvPr id="8" name="Рисунок 7" descr="лого ПБД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6717" y="6050057"/>
            <a:ext cx="416684" cy="6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911358"/>
            <a:ext cx="1984433" cy="131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9" y="2362063"/>
            <a:ext cx="1984433" cy="140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3925946"/>
            <a:ext cx="1989772" cy="132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478459" y="2795715"/>
            <a:ext cx="474531" cy="484632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461692" y="4360824"/>
            <a:ext cx="491298" cy="484632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461692" y="1313021"/>
            <a:ext cx="491298" cy="484632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4932" y="995805"/>
            <a:ext cx="7609815" cy="1094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09 октября по 06 декабря 2017 года в эфир телеканала «КАРУСЕЛЬ» вышли 33 выпуска телепрограммы «СЕМЬЯ СВЕТОФОРОВЫХ. ПРОДОЛЖЕНИЕ». </a:t>
            </a:r>
            <a:endParaRPr lang="ru-RU" sz="1700" i="1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понедельника по четверг 4 раза в неделю. </a:t>
            </a:r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Хронометраж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одного выпуска </a:t>
            </a:r>
            <a:endParaRPr lang="ru-RU" sz="1700" i="1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26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минут. Общий хронометраж 858 минут. </a:t>
            </a:r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повторами – 1716 минут.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0852" y="2413429"/>
            <a:ext cx="7633227" cy="1326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 18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сентября по 06 декабря в эфире «</a:t>
            </a:r>
            <a:r>
              <a:rPr lang="ru-RU" sz="1700" i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Авторадио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» вышел цикл информационно-пропагандистских радиопрограмм «Вместе за безопасность». 3 раза в неделю по понедельникам, средам и пятницам. Хронометраж радиопрограммы «Вместе за безопасность» - 21 минута (общий хронометраж 693 минуты), количество - 33 выпуска.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94933" y="4062428"/>
            <a:ext cx="7658504" cy="984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700" i="1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 29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августа по 01 декабря  в эфир Детского радио вышла детская радиопередача «Веселый гараж». Хронометраж передачи   - 6 минут (общий хронометраж 504 минуты, включая повторы), количество - 42 выпуска.</a:t>
            </a:r>
          </a:p>
          <a:p>
            <a:pPr algn="just"/>
            <a:endParaRPr lang="ru-RU" sz="1700" i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5126" y="121631"/>
            <a:ext cx="7725161" cy="5955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u="sng" dirty="0" smtClean="0">
                <a:solidFill>
                  <a:srgbClr val="002060"/>
                </a:solidFill>
              </a:rPr>
              <a:t>ТЕЛЕ-</a:t>
            </a:r>
            <a:r>
              <a:rPr lang="en-US" sz="4400" u="sng" dirty="0" smtClean="0">
                <a:solidFill>
                  <a:srgbClr val="002060"/>
                </a:solidFill>
              </a:rPr>
              <a:t> </a:t>
            </a:r>
            <a:r>
              <a:rPr lang="ru-RU" sz="4400" u="sng" dirty="0" smtClean="0">
                <a:solidFill>
                  <a:srgbClr val="002060"/>
                </a:solidFill>
              </a:rPr>
              <a:t>И </a:t>
            </a:r>
            <a:r>
              <a:rPr lang="ru-RU" sz="4400" u="sng" dirty="0">
                <a:solidFill>
                  <a:srgbClr val="002060"/>
                </a:solidFill>
              </a:rPr>
              <a:t>РАДИОПРОГРАММЫ</a:t>
            </a:r>
          </a:p>
        </p:txBody>
      </p:sp>
      <p:pic>
        <p:nvPicPr>
          <p:cNvPr id="12" name="Рисунок 11" descr="лого ПБДД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46717" y="6050057"/>
            <a:ext cx="416684" cy="6465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9" y="5431139"/>
            <a:ext cx="1984433" cy="133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2517321" y="5925933"/>
            <a:ext cx="474532" cy="484632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20209" y="5371201"/>
            <a:ext cx="7633227" cy="1357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700" i="1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24 ноября по 8 декабря в эфире радиостанции «Юмор 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FM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», выходило </a:t>
            </a:r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продолжение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цикла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развлекательных программ «Сказ-Наставление о правилах дорожного движения</a:t>
            </a:r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»</a:t>
            </a:r>
            <a:r>
              <a:rPr lang="en-US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ru-RU" sz="1600" dirty="0"/>
              <a:t>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Хронометраж радиопрограммы  - 3 минуты (общий хронометраж 45 минут), количество - 15 </a:t>
            </a:r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выпусков </a:t>
            </a: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+ (15 повторов</a:t>
            </a:r>
            <a:r>
              <a:rPr lang="ru-RU" sz="17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sz="1700" i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1700" i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6717" y="6050057"/>
            <a:ext cx="416684" cy="6465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739" y="79782"/>
            <a:ext cx="11081728" cy="746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u="sng" dirty="0">
                <a:solidFill>
                  <a:srgbClr val="002060"/>
                </a:solidFill>
              </a:rPr>
              <a:t>СПЕЦИАЛЬНЫЕ РУБРИКИ В ПЕЧАТНЫХ СМИ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53" y="1015097"/>
            <a:ext cx="5255105" cy="349854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53" y="1015097"/>
            <a:ext cx="2623644" cy="349854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052" y="3702583"/>
            <a:ext cx="5322760" cy="299405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44" y="1420263"/>
            <a:ext cx="2936527" cy="3861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29" y="2658572"/>
            <a:ext cx="2954847" cy="388567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69294" y="1030679"/>
            <a:ext cx="3471349" cy="5419570"/>
          </a:xfrm>
          <a:prstGeom prst="round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Аргументы и Факты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- 5 публикаций;                      Добрая дорога детства - 6 публикаций;                      Автомир -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публикаци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АИФ.Здоровье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- 6 публикаций;                   Российская газета онлайн - 7 публикаций;                              РИА-новости - 6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публикаций</a:t>
            </a: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  <a:t>Более 30 информационно-аналитических и образовательных публикаций в специально созданных рубриках в печатных и онлайн СМИ</a:t>
            </a:r>
            <a:endParaRPr lang="ru-RU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814</Words>
  <Application>Microsoft Office PowerPoint</Application>
  <PresentationFormat>Широкоэкранный</PresentationFormat>
  <Paragraphs>202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Cyr</vt:lpstr>
      <vt:lpstr>Calibri</vt:lpstr>
      <vt:lpstr>Calibri Light</vt:lpstr>
      <vt:lpstr>Times New Roman</vt:lpstr>
      <vt:lpstr>Wingdings</vt:lpstr>
      <vt:lpstr>Тема Office</vt:lpstr>
      <vt:lpstr>ФЕДЕРАЛЬНАЯ  ЦЕЛЕВАЯ ПРОГРАММА «ПОВЫШЕНИЕ БЕЗОПАСНОСТИ ДОРОЖНОГО ДВИЖЕНИЯ В 2013–2020 ГОДАХ»  ИТОГИ 2017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ФКУ "Дирекция Программы ПБДД"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 ЦЕЛЕВАЯ ПРОГРАММА «ПОВЫШЕНИЕ БЕЗОПАСНОСТИ ДОРОЖНОГО ДВИЖЕНИЯ В 2013–2020 ГОДАХ»  ИТОГИ 2017 г.</dc:title>
  <dc:creator>Митина Марина Николаевна</dc:creator>
  <cp:lastModifiedBy>Митина Марина Николаевна</cp:lastModifiedBy>
  <cp:revision>133</cp:revision>
  <cp:lastPrinted>2018-01-30T13:55:23Z</cp:lastPrinted>
  <dcterms:created xsi:type="dcterms:W3CDTF">2018-01-12T07:40:55Z</dcterms:created>
  <dcterms:modified xsi:type="dcterms:W3CDTF">2018-01-30T13:55:59Z</dcterms:modified>
</cp:coreProperties>
</file>